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df5fde42a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df5fde42a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Hello everyone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I’m happy to tell you about our experience with testing some conversational systems before lunch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I’m David and I’m a Senior NLP and Software Engineer at Paixon.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We’re a small company focusing on developing chat and voice solutions.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6cdb19363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6cdb19363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We tried to fix this with additional examples but it would break some tests again and again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df5fde42a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df5fde42a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test-driven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bdd -&gt; often doesntg really work in business software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f5fde42a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df5fde42a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f5fde42a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f5fde42a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c423c8d1d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c423c8d1d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ac423c8d1d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ac423c8d1d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6cdb19363_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6cdb19363_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f5fde42a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f5fde42a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Mention projects! -&gt; Experiences from a hand ful projects, I was very involved with 3 of them: SBB Trains, infos and ticket prices,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Money Key -&gt; Trustee company, And Localsearch -&gt; Voice bot to find restaurants and reserve tables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NLP System -&gt; Explain blackbox (typically supervised) plus data obtaining logic + answer generation  (deterministic)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f5fde42a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f5fde42a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Unit Tests domain logic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would like to test -&gt; more conversational tests for logic testing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More automated collection of testcases to have a set where we can apply quality standards and have wider coverage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Conversational tests -&gt; i want to buy a train ticket. Bot: Where do you want to go? … When do you want to travel 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less useful end2end tests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f5fde42a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f5fde42a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Adding a new feature means new training material which can skew the balance.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Modifying an existing feature can apply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f5fde42a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f5fde42a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Changed something about asking about the price of a ticket, suddenly some tests asking about delays don’t work anymore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Don’t talk too long.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6cdb1936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b6cdb1936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de"/>
              <a:t>A sudden failure of existing tests means something changed.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de"/>
              <a:t>It’s a warning that something could be wrong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de"/>
              <a:t>This is where people stop but if they looked closer they could find underlying issues or root causes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de"/>
              <a:t>but even more so we can use this to see what happens with similar tests that didn’t fail -&gt; is it syntax, is it entities, is it a wrong annotation? lexical problems.</a:t>
            </a:r>
            <a:endParaRPr/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100"/>
              <a:buChar char="-"/>
            </a:pPr>
            <a:r>
              <a:rPr lang="de">
                <a:solidFill>
                  <a:srgbClr val="131314"/>
                </a:solidFill>
              </a:rPr>
              <a:t> (often bugs can be caused by lexical sparsity in the training data)</a:t>
            </a:r>
            <a:endParaRPr sz="7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de"/>
              <a:t>Recent wrong annotation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de"/>
              <a:t>Go over 2 examples but before that one tip -&gt; check for words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df5fde42a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df5fde42a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 SBB the structure of entities is often very similar -&gt; departure, arrival, time in different versions and orders and different intents just have some different sentences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is the prices for the ticket? Is the train … delayed? Is there space in the train?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Wrote a new feature -&gt; existing intent test would suddenly recognize a different intent.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54514" l="0" r="0" t="0"/>
          <a:stretch/>
        </p:blipFill>
        <p:spPr>
          <a:xfrm>
            <a:off x="-2375" y="973775"/>
            <a:ext cx="9150000" cy="41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1585950" y="3206175"/>
            <a:ext cx="5972100" cy="15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27402" l="12590" r="12732" t="22685"/>
          <a:stretch/>
        </p:blipFill>
        <p:spPr>
          <a:xfrm>
            <a:off x="2109788" y="1558350"/>
            <a:ext cx="4924427" cy="14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54514" l="0" r="0" t="0"/>
          <a:stretch/>
        </p:blipFill>
        <p:spPr>
          <a:xfrm>
            <a:off x="-2375" y="973775"/>
            <a:ext cx="9150000" cy="41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206913" y="225950"/>
            <a:ext cx="602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800"/>
              <a:buChar char="●"/>
              <a:defRPr>
                <a:solidFill>
                  <a:srgbClr val="131314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rgbClr val="131314"/>
              </a:buClr>
              <a:buSzPts val="1400"/>
              <a:buChar char="○"/>
              <a:defRPr>
                <a:solidFill>
                  <a:srgbClr val="131314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131314"/>
              </a:buClr>
              <a:buSzPts val="1400"/>
              <a:buChar char="■"/>
              <a:defRPr>
                <a:solidFill>
                  <a:srgbClr val="131314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131314"/>
              </a:buClr>
              <a:buSzPts val="1400"/>
              <a:buChar char="●"/>
              <a:defRPr>
                <a:solidFill>
                  <a:srgbClr val="131314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131314"/>
              </a:buClr>
              <a:buSzPts val="1400"/>
              <a:buChar char="○"/>
              <a:defRPr>
                <a:solidFill>
                  <a:srgbClr val="131314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131314"/>
              </a:buClr>
              <a:buSzPts val="1400"/>
              <a:buChar char="■"/>
              <a:defRPr>
                <a:solidFill>
                  <a:srgbClr val="131314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131314"/>
              </a:buClr>
              <a:buSzPts val="1400"/>
              <a:buChar char="●"/>
              <a:defRPr>
                <a:solidFill>
                  <a:srgbClr val="131314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131314"/>
              </a:buClr>
              <a:buSzPts val="1400"/>
              <a:buChar char="○"/>
              <a:defRPr>
                <a:solidFill>
                  <a:srgbClr val="131314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131314"/>
              </a:buClr>
              <a:buSzPts val="1400"/>
              <a:buChar char="■"/>
              <a:defRPr>
                <a:solidFill>
                  <a:srgbClr val="131314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und Text mit Paixon Hintergrund">
  <p:cSld name="TITLE_AND_BODY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54514" l="0" r="0" t="0"/>
          <a:stretch/>
        </p:blipFill>
        <p:spPr>
          <a:xfrm>
            <a:off x="-2375" y="973775"/>
            <a:ext cx="9150000" cy="41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type="title"/>
          </p:nvPr>
        </p:nvSpPr>
        <p:spPr>
          <a:xfrm>
            <a:off x="206913" y="225950"/>
            <a:ext cx="602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152475"/>
            <a:ext cx="85206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06913" y="225950"/>
            <a:ext cx="602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206913" y="225950"/>
            <a:ext cx="602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311700" y="1389600"/>
            <a:ext cx="59178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206913" y="225950"/>
            <a:ext cx="602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 b="54514" l="0" r="0" t="0"/>
          <a:stretch/>
        </p:blipFill>
        <p:spPr>
          <a:xfrm>
            <a:off x="-2375" y="973775"/>
            <a:ext cx="9150000" cy="416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971300"/>
            <a:ext cx="9144000" cy="41721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06913" y="225950"/>
            <a:ext cx="602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2200"/>
              <a:buFont typeface="Open Sans"/>
              <a:buNone/>
              <a:defRPr sz="2200">
                <a:solidFill>
                  <a:srgbClr val="13131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800"/>
              <a:buFont typeface="Open Sans"/>
              <a:buChar char="●"/>
              <a:defRPr sz="1800">
                <a:solidFill>
                  <a:srgbClr val="13131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31314"/>
              </a:buClr>
              <a:buSzPts val="1400"/>
              <a:buFont typeface="Open Sans"/>
              <a:buChar char="○"/>
              <a:defRPr>
                <a:solidFill>
                  <a:srgbClr val="13131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31314"/>
              </a:buClr>
              <a:buSzPts val="1400"/>
              <a:buFont typeface="Open Sans"/>
              <a:buChar char="■"/>
              <a:defRPr>
                <a:solidFill>
                  <a:srgbClr val="13131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31314"/>
              </a:buClr>
              <a:buSzPts val="1400"/>
              <a:buFont typeface="Open Sans"/>
              <a:buChar char="●"/>
              <a:defRPr>
                <a:solidFill>
                  <a:srgbClr val="13131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31314"/>
              </a:buClr>
              <a:buSzPts val="1400"/>
              <a:buFont typeface="Open Sans"/>
              <a:buChar char="○"/>
              <a:defRPr>
                <a:solidFill>
                  <a:srgbClr val="13131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31314"/>
              </a:buClr>
              <a:buSzPts val="1400"/>
              <a:buFont typeface="Open Sans"/>
              <a:buChar char="■"/>
              <a:defRPr>
                <a:solidFill>
                  <a:srgbClr val="13131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31314"/>
              </a:buClr>
              <a:buSzPts val="1400"/>
              <a:buFont typeface="Open Sans"/>
              <a:buChar char="●"/>
              <a:defRPr>
                <a:solidFill>
                  <a:srgbClr val="13131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31314"/>
              </a:buClr>
              <a:buSzPts val="1400"/>
              <a:buFont typeface="Open Sans"/>
              <a:buChar char="○"/>
              <a:defRPr>
                <a:solidFill>
                  <a:srgbClr val="13131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31314"/>
              </a:buClr>
              <a:buSzPts val="1400"/>
              <a:buFont typeface="Open Sans"/>
              <a:buChar char="■"/>
              <a:defRPr>
                <a:solidFill>
                  <a:srgbClr val="13131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014145" y="47625"/>
            <a:ext cx="2007000" cy="8598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sbb.ch/de/fahrplan/mobile-fahrplaene/sbb-sprachassistent.html" TargetMode="External"/><Relationship Id="rId4" Type="http://schemas.openxmlformats.org/officeDocument/2006/relationships/hyperlink" Target="https://www.netzwoche.ch/news/2021-06-01/zuercher-restaurant-reservationen-jetzt-ueber-google-assistant-moeglich" TargetMode="External"/><Relationship Id="rId5" Type="http://schemas.openxmlformats.org/officeDocument/2006/relationships/hyperlink" Target="https://money-key.ch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Blackbox Testing for</a:t>
            </a:r>
            <a:br>
              <a:rPr lang="de"/>
            </a:br>
            <a:r>
              <a:rPr lang="de"/>
              <a:t>Conversational Systems</a:t>
            </a:r>
            <a:endParaRPr/>
          </a:p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53" name="Google Shape;53;p11"/>
          <p:cNvSpPr txBox="1"/>
          <p:nvPr/>
        </p:nvSpPr>
        <p:spPr>
          <a:xfrm>
            <a:off x="351700" y="3380150"/>
            <a:ext cx="849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David Klaper</a:t>
            </a:r>
            <a:endParaRPr sz="1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idx="1" type="body"/>
          </p:nvPr>
        </p:nvSpPr>
        <p:spPr>
          <a:xfrm>
            <a:off x="311700" y="1152475"/>
            <a:ext cx="53787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Prepositions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b="1" lang="de"/>
              <a:t>Test failures</a:t>
            </a:r>
            <a:r>
              <a:rPr lang="de"/>
              <a:t>: Station with preposition often not recognized e.g. just “Langnau” as departure and maybe “Emmental” + “Appenzell” as arrival</a:t>
            </a:r>
            <a:br>
              <a:rPr lang="de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de"/>
              <a:t>Our entities were built up as a sequence of station terms</a:t>
            </a:r>
            <a:br>
              <a:rPr lang="de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b="1" lang="de"/>
              <a:t>We learned</a:t>
            </a:r>
            <a:r>
              <a:rPr lang="de"/>
              <a:t> the model cares a lot about syntactic structure even if lexical features (“nach”) make it very clear what the arrival should be</a:t>
            </a:r>
            <a:br>
              <a:rPr lang="de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de"/>
              <a:t>Now prepositions are no station terms anymore and we have a separate list for such stations</a:t>
            </a:r>
            <a:endParaRPr/>
          </a:p>
        </p:txBody>
      </p:sp>
      <p:sp>
        <p:nvSpPr>
          <p:cNvPr id="137" name="Google Shape;137;p20"/>
          <p:cNvSpPr txBox="1"/>
          <p:nvPr>
            <p:ph type="title"/>
          </p:nvPr>
        </p:nvSpPr>
        <p:spPr>
          <a:xfrm>
            <a:off x="206926" y="225950"/>
            <a:ext cx="64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Recognizing patterns in test failures 2</a:t>
            </a:r>
            <a:endParaRPr/>
          </a:p>
        </p:txBody>
      </p:sp>
      <p:sp>
        <p:nvSpPr>
          <p:cNvPr id="138" name="Google Shape;138;p20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8189" y="1318375"/>
            <a:ext cx="2676525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206913" y="225950"/>
            <a:ext cx="602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Conversational tests as a common language</a:t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311700" y="1152475"/>
            <a:ext cx="85206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Conversational systems are different than normal business software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Language and communication is at its core</a:t>
            </a:r>
            <a:br>
              <a:rPr lang="de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In “normal” software a common language between business and developers is important but hard to achieve</a:t>
            </a:r>
            <a:br>
              <a:rPr lang="de"/>
            </a:b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"/>
              <a:t>There are attempts to use language to describe software with language (Behavior Driven Development BDD)</a:t>
            </a:r>
            <a:br>
              <a:rPr lang="de" sz="1500"/>
            </a:br>
            <a:endParaRPr sz="15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Use this to our advantage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Discuss functionality in terms of actual examples or even test cases</a:t>
            </a:r>
            <a:br>
              <a:rPr lang="de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We’re not there yet but we believe a language-oriented approach to testing is more successful in conversational systems because the interaction is language-based</a:t>
            </a:r>
            <a:endParaRPr/>
          </a:p>
        </p:txBody>
      </p:sp>
      <p:sp>
        <p:nvSpPr>
          <p:cNvPr id="146" name="Google Shape;146;p21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206913" y="225950"/>
            <a:ext cx="602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Our current efforts for improving our tests</a:t>
            </a:r>
            <a:endParaRPr/>
          </a:p>
        </p:txBody>
      </p:sp>
      <p:sp>
        <p:nvSpPr>
          <p:cNvPr id="152" name="Google Shape;152;p22"/>
          <p:cNvSpPr txBox="1"/>
          <p:nvPr>
            <p:ph idx="1" type="body"/>
          </p:nvPr>
        </p:nvSpPr>
        <p:spPr>
          <a:xfrm>
            <a:off x="311700" y="1152475"/>
            <a:ext cx="85206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Developing a framework and a small library to ease writing NLP tests (called Don’t get me wrong)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A9B7C6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dgmw.</a:t>
            </a:r>
            <a:r>
              <a:rPr lang="de" sz="1100">
                <a:solidFill>
                  <a:srgbClr val="FFC66D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expect</a:t>
            </a:r>
            <a:r>
              <a:rPr lang="de" sz="1100">
                <a:solidFill>
                  <a:srgbClr val="A9B7C6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de" sz="1100">
                <a:solidFill>
                  <a:srgbClr val="6A8759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'When does the train to Bern depart'</a:t>
            </a:r>
            <a:r>
              <a:rPr lang="de" sz="1100">
                <a:solidFill>
                  <a:srgbClr val="A9B7C6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).</a:t>
            </a:r>
            <a:r>
              <a:rPr lang="de" sz="1100">
                <a:solidFill>
                  <a:srgbClr val="FFC66D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to</a:t>
            </a:r>
            <a:r>
              <a:rPr lang="de" sz="1100">
                <a:solidFill>
                  <a:srgbClr val="A9B7C6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de" sz="1100">
                <a:solidFill>
                  <a:srgbClr val="FFC66D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be</a:t>
            </a:r>
            <a:r>
              <a:rPr lang="de" sz="1100">
                <a:solidFill>
                  <a:srgbClr val="A9B7C6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de" sz="1100">
                <a:solidFill>
                  <a:srgbClr val="FFC66D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intent</a:t>
            </a:r>
            <a:r>
              <a:rPr lang="de" sz="1100">
                <a:solidFill>
                  <a:srgbClr val="A9B7C6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de" sz="1100">
                <a:solidFill>
                  <a:srgbClr val="6A8759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'Train Departure'</a:t>
            </a:r>
            <a:r>
              <a:rPr lang="de" sz="1100">
                <a:solidFill>
                  <a:srgbClr val="A9B7C6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).</a:t>
            </a:r>
            <a:r>
              <a:rPr lang="de" sz="1100">
                <a:solidFill>
                  <a:srgbClr val="FFC66D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r>
              <a:rPr lang="de" sz="1100">
                <a:solidFill>
                  <a:srgbClr val="A9B7C6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de" sz="1100">
                <a:solidFill>
                  <a:srgbClr val="FFC66D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have</a:t>
            </a:r>
            <a:r>
              <a:rPr lang="de" sz="1100">
                <a:solidFill>
                  <a:srgbClr val="A9B7C6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de" sz="1100">
                <a:solidFill>
                  <a:srgbClr val="FFC66D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entity</a:t>
            </a:r>
            <a:r>
              <a:rPr lang="de" sz="1100">
                <a:solidFill>
                  <a:srgbClr val="A9B7C6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de" sz="1100">
                <a:solidFill>
                  <a:srgbClr val="6A8759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'arrivalStation', 'Bern'</a:t>
            </a:r>
            <a:r>
              <a:rPr lang="de" sz="1100">
                <a:solidFill>
                  <a:srgbClr val="A9B7C6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de" sz="1100">
                <a:solidFill>
                  <a:srgbClr val="CC7832"/>
                </a:solidFill>
                <a:highlight>
                  <a:srgbClr val="2B2B2B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Ongoing improvements of the existing projects</a:t>
            </a:r>
            <a:br>
              <a:rPr lang="de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Improving our development process and communication with our customers by focusing on conversation flow and concrete examples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type="title"/>
          </p:nvPr>
        </p:nvSpPr>
        <p:spPr>
          <a:xfrm>
            <a:off x="206913" y="225950"/>
            <a:ext cx="602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Summary</a:t>
            </a:r>
            <a:endParaRPr/>
          </a:p>
        </p:txBody>
      </p:sp>
      <p:sp>
        <p:nvSpPr>
          <p:cNvPr id="159" name="Google Shape;159;p23"/>
          <p:cNvSpPr txBox="1"/>
          <p:nvPr>
            <p:ph idx="1" type="body"/>
          </p:nvPr>
        </p:nvSpPr>
        <p:spPr>
          <a:xfrm>
            <a:off x="311700" y="1152475"/>
            <a:ext cx="85206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Conversational systems without automated regression tests don’t work</a:t>
            </a:r>
            <a:br>
              <a:rPr lang="de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It is possible to generate insight into what a conversational model is sensitive to with blackbox tests, e.g specific grammatical constructions or lexical problems</a:t>
            </a:r>
            <a:br>
              <a:rPr lang="de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We believe test cases in conversational systems is particularly suited for use as a communication tool also with business stakeholders</a:t>
            </a:r>
            <a:endParaRPr/>
          </a:p>
        </p:txBody>
      </p:sp>
      <p:sp>
        <p:nvSpPr>
          <p:cNvPr id="160" name="Google Shape;160;p23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206925" y="1152500"/>
            <a:ext cx="4993800" cy="37992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0" lIns="360000" spcFirstLastPara="1" rIns="252000" wrap="square" tIns="0">
            <a:noAutofit/>
          </a:bodyPr>
          <a:lstStyle/>
          <a:p>
            <a:pPr indent="-351050" lvl="0" marL="338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900"/>
              <a:buChar char="●"/>
            </a:pPr>
            <a:r>
              <a:rPr lang="de" sz="1900">
                <a:solidFill>
                  <a:srgbClr val="131314"/>
                </a:solidFill>
              </a:rPr>
              <a:t>Founded in</a:t>
            </a:r>
            <a:r>
              <a:rPr b="1" lang="de" sz="1900">
                <a:solidFill>
                  <a:srgbClr val="131314"/>
                </a:solidFill>
              </a:rPr>
              <a:t> 2015</a:t>
            </a:r>
            <a:br>
              <a:rPr lang="de" sz="1900">
                <a:solidFill>
                  <a:srgbClr val="131314"/>
                </a:solidFill>
              </a:rPr>
            </a:br>
            <a:endParaRPr sz="1900">
              <a:solidFill>
                <a:srgbClr val="131314"/>
              </a:solidFill>
            </a:endParaRPr>
          </a:p>
          <a:p>
            <a:pPr indent="-351050" lvl="0" marL="338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900"/>
              <a:buChar char="●"/>
            </a:pPr>
            <a:r>
              <a:rPr lang="de" sz="1900">
                <a:solidFill>
                  <a:srgbClr val="131314"/>
                </a:solidFill>
              </a:rPr>
              <a:t>Located in </a:t>
            </a:r>
            <a:r>
              <a:rPr b="1" lang="de" sz="1900">
                <a:solidFill>
                  <a:srgbClr val="131314"/>
                </a:solidFill>
              </a:rPr>
              <a:t>Schlieren, Zürich</a:t>
            </a:r>
            <a:br>
              <a:rPr lang="de" sz="1900">
                <a:solidFill>
                  <a:srgbClr val="131314"/>
                </a:solidFill>
              </a:rPr>
            </a:br>
            <a:endParaRPr sz="1900">
              <a:solidFill>
                <a:srgbClr val="131314"/>
              </a:solidFill>
            </a:endParaRPr>
          </a:p>
          <a:p>
            <a:pPr indent="-351050" lvl="0" marL="338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900"/>
              <a:buChar char="●"/>
            </a:pPr>
            <a:r>
              <a:rPr lang="de" sz="1900">
                <a:solidFill>
                  <a:srgbClr val="131314"/>
                </a:solidFill>
              </a:rPr>
              <a:t>We focus on </a:t>
            </a:r>
            <a:r>
              <a:rPr b="1" lang="de" sz="1900">
                <a:solidFill>
                  <a:srgbClr val="131314"/>
                </a:solidFill>
              </a:rPr>
              <a:t>Chatbots</a:t>
            </a:r>
            <a:r>
              <a:rPr lang="de" sz="1900">
                <a:solidFill>
                  <a:srgbClr val="131314"/>
                </a:solidFill>
              </a:rPr>
              <a:t> and </a:t>
            </a:r>
            <a:r>
              <a:rPr b="1" lang="de" sz="1900">
                <a:solidFill>
                  <a:srgbClr val="131314"/>
                </a:solidFill>
              </a:rPr>
              <a:t>Voicebots. </a:t>
            </a:r>
            <a:r>
              <a:rPr lang="de" sz="1900">
                <a:solidFill>
                  <a:srgbClr val="131314"/>
                </a:solidFill>
              </a:rPr>
              <a:t>Additionally we develop</a:t>
            </a:r>
            <a:br>
              <a:rPr lang="de" sz="1900">
                <a:solidFill>
                  <a:srgbClr val="131314"/>
                </a:solidFill>
              </a:rPr>
            </a:br>
            <a:r>
              <a:rPr b="1" lang="de" sz="1900">
                <a:solidFill>
                  <a:srgbClr val="131314"/>
                </a:solidFill>
              </a:rPr>
              <a:t>Individual Software.</a:t>
            </a:r>
            <a:br>
              <a:rPr b="1" lang="de" sz="1900">
                <a:solidFill>
                  <a:srgbClr val="131314"/>
                </a:solidFill>
              </a:rPr>
            </a:br>
            <a:endParaRPr b="1" sz="1900">
              <a:solidFill>
                <a:srgbClr val="131314"/>
              </a:solidFill>
            </a:endParaRPr>
          </a:p>
          <a:p>
            <a:pPr indent="-351050" lvl="0" marL="338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31314"/>
              </a:buClr>
              <a:buSzPts val="1900"/>
              <a:buChar char="●"/>
            </a:pPr>
            <a:r>
              <a:rPr lang="de" sz="1900">
                <a:solidFill>
                  <a:srgbClr val="131314"/>
                </a:solidFill>
              </a:rPr>
              <a:t>We are </a:t>
            </a:r>
            <a:r>
              <a:rPr b="1" lang="de" sz="1900">
                <a:solidFill>
                  <a:srgbClr val="131314"/>
                </a:solidFill>
              </a:rPr>
              <a:t>7 Employees</a:t>
            </a:r>
            <a:endParaRPr b="1" sz="1900">
              <a:solidFill>
                <a:srgbClr val="131314"/>
              </a:solidFill>
            </a:endParaRPr>
          </a:p>
        </p:txBody>
      </p:sp>
      <p:sp>
        <p:nvSpPr>
          <p:cNvPr id="166" name="Google Shape;166;p24"/>
          <p:cNvSpPr txBox="1"/>
          <p:nvPr>
            <p:ph type="title"/>
          </p:nvPr>
        </p:nvSpPr>
        <p:spPr>
          <a:xfrm>
            <a:off x="206913" y="225950"/>
            <a:ext cx="602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Our Company</a:t>
            </a:r>
            <a:endParaRPr/>
          </a:p>
        </p:txBody>
      </p: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68" name="Google Shape;168;p24"/>
          <p:cNvPicPr preferRelativeResize="0"/>
          <p:nvPr/>
        </p:nvPicPr>
        <p:blipFill rotWithShape="1">
          <a:blip r:embed="rId3">
            <a:alphaModFix/>
          </a:blip>
          <a:srcRect b="38890" l="2534" r="2875" t="0"/>
          <a:stretch/>
        </p:blipFill>
        <p:spPr>
          <a:xfrm>
            <a:off x="5486400" y="1104900"/>
            <a:ext cx="3228975" cy="384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title"/>
          </p:nvPr>
        </p:nvSpPr>
        <p:spPr>
          <a:xfrm>
            <a:off x="206913" y="225950"/>
            <a:ext cx="602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Where does the experience come from</a:t>
            </a:r>
            <a:endParaRPr/>
          </a:p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152475"/>
            <a:ext cx="85206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Various Voice and Chatbot projects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Personally highly involved in 3 voicebot projects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SBB train connections, prices and some infos:  </a:t>
            </a:r>
            <a:r>
              <a:rPr lang="de" u="sng">
                <a:solidFill>
                  <a:schemeClr val="hlink"/>
                </a:solidFill>
                <a:hlinkClick r:id="rId3"/>
              </a:rPr>
              <a:t>Okay Google spreche mit SBB</a:t>
            </a:r>
            <a:r>
              <a:rPr lang="de"/>
              <a:t> 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Localsearch find restaurant and reserve: </a:t>
            </a:r>
            <a:r>
              <a:rPr lang="de" u="sng">
                <a:solidFill>
                  <a:schemeClr val="hlink"/>
                </a:solidFill>
                <a:hlinkClick r:id="rId4"/>
              </a:rPr>
              <a:t>Okay Google spreche mit Local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Money Key check your company finances: </a:t>
            </a:r>
            <a:r>
              <a:rPr lang="de" u="sng">
                <a:solidFill>
                  <a:schemeClr val="hlink"/>
                </a:solidFill>
                <a:hlinkClick r:id="rId5"/>
              </a:rPr>
              <a:t>Money Key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Examples will be from or inspired by the SBB voice bot</a:t>
            </a:r>
            <a:endParaRPr/>
          </a:p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206913" y="225950"/>
            <a:ext cx="602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Outline</a:t>
            </a:r>
            <a:endParaRPr/>
          </a:p>
        </p:txBody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311700" y="1152475"/>
            <a:ext cx="85206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Conversational systems need automated testing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What do we test and why is testing tricky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Generating insight without looking inside + examples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Conversational tests as a common language</a:t>
            </a:r>
            <a:endParaRPr/>
          </a:p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4884550" y="1162550"/>
            <a:ext cx="3764100" cy="3894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>
            <p:ph type="title"/>
          </p:nvPr>
        </p:nvSpPr>
        <p:spPr>
          <a:xfrm>
            <a:off x="206913" y="225950"/>
            <a:ext cx="602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do I mean by conversational systems</a:t>
            </a:r>
            <a:endParaRPr/>
          </a:p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576375" y="2613300"/>
            <a:ext cx="1006200" cy="9966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5173700" y="1357100"/>
            <a:ext cx="1641300" cy="9966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500"/>
              <a:t>Statistical NLP System</a:t>
            </a:r>
            <a:endParaRPr b="1" sz="1500"/>
          </a:p>
        </p:txBody>
      </p:sp>
      <p:sp>
        <p:nvSpPr>
          <p:cNvPr id="77" name="Google Shape;77;p14"/>
          <p:cNvSpPr/>
          <p:nvPr/>
        </p:nvSpPr>
        <p:spPr>
          <a:xfrm>
            <a:off x="5197125" y="3996550"/>
            <a:ext cx="1641300" cy="996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/>
              <a:t>Bot Logic</a:t>
            </a:r>
            <a:endParaRPr sz="1500"/>
          </a:p>
        </p:txBody>
      </p:sp>
      <p:cxnSp>
        <p:nvCxnSpPr>
          <p:cNvPr id="78" name="Google Shape;78;p14"/>
          <p:cNvCxnSpPr>
            <a:stCxn id="75" idx="7"/>
            <a:endCxn id="76" idx="1"/>
          </p:cNvCxnSpPr>
          <p:nvPr/>
        </p:nvCxnSpPr>
        <p:spPr>
          <a:xfrm flipH="1" rot="10800000">
            <a:off x="1435220" y="1855349"/>
            <a:ext cx="3738600" cy="9039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9" name="Google Shape;79;p14"/>
          <p:cNvCxnSpPr>
            <a:stCxn id="76" idx="2"/>
            <a:endCxn id="77" idx="0"/>
          </p:cNvCxnSpPr>
          <p:nvPr/>
        </p:nvCxnSpPr>
        <p:spPr>
          <a:xfrm>
            <a:off x="5994350" y="2353700"/>
            <a:ext cx="23400" cy="1642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0" name="Google Shape;80;p14"/>
          <p:cNvCxnSpPr>
            <a:stCxn id="77" idx="1"/>
            <a:endCxn id="75" idx="5"/>
          </p:cNvCxnSpPr>
          <p:nvPr/>
        </p:nvCxnSpPr>
        <p:spPr>
          <a:xfrm rot="10800000">
            <a:off x="1435125" y="3464050"/>
            <a:ext cx="3762000" cy="10308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1" name="Google Shape;81;p14"/>
          <p:cNvSpPr txBox="1"/>
          <p:nvPr/>
        </p:nvSpPr>
        <p:spPr>
          <a:xfrm>
            <a:off x="1025725" y="1382725"/>
            <a:ext cx="341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User says what he wants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500">
                <a:latin typeface="Open Sans"/>
                <a:ea typeface="Open Sans"/>
                <a:cs typeface="Open Sans"/>
                <a:sym typeface="Open Sans"/>
              </a:rPr>
              <a:t>When does the train to Bern depart?</a:t>
            </a:r>
            <a:endParaRPr i="1"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1152600" y="4270525"/>
            <a:ext cx="364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The system replies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500">
                <a:latin typeface="Open Sans"/>
                <a:ea typeface="Open Sans"/>
                <a:cs typeface="Open Sans"/>
                <a:sym typeface="Open Sans"/>
              </a:rPr>
              <a:t>The next train to Bern departs at 1.29pm</a:t>
            </a:r>
            <a:endParaRPr i="1"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6229400" y="2665875"/>
            <a:ext cx="2240400" cy="110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User need (intent)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sz="1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Train Departure Time</a:t>
            </a:r>
            <a:endParaRPr b="1" i="1" sz="1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Info provided (entities)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e" sz="1500">
                <a:latin typeface="Open Sans"/>
                <a:ea typeface="Open Sans"/>
                <a:cs typeface="Open Sans"/>
                <a:sym typeface="Open Sans"/>
              </a:rPr>
              <a:t>Train arrival: Bern</a:t>
            </a:r>
            <a:endParaRPr b="1" i="1" sz="15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7493025" y="1267400"/>
            <a:ext cx="937800" cy="11760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Training Data</a:t>
            </a:r>
            <a:endParaRPr/>
          </a:p>
        </p:txBody>
      </p:sp>
      <p:cxnSp>
        <p:nvCxnSpPr>
          <p:cNvPr id="85" name="Google Shape;85;p14"/>
          <p:cNvCxnSpPr>
            <a:stCxn id="84" idx="2"/>
            <a:endCxn id="76" idx="3"/>
          </p:cNvCxnSpPr>
          <p:nvPr/>
        </p:nvCxnSpPr>
        <p:spPr>
          <a:xfrm rot="10800000">
            <a:off x="6815025" y="1855400"/>
            <a:ext cx="6780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title"/>
          </p:nvPr>
        </p:nvSpPr>
        <p:spPr>
          <a:xfrm>
            <a:off x="206926" y="225950"/>
            <a:ext cx="6475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do we test and what would we like to test</a:t>
            </a:r>
            <a:endParaRPr/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311700" y="1016000"/>
            <a:ext cx="8520600" cy="39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What we test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 sz="1500"/>
              <a:t>Unit tests for bot logic (getting data, creating answers, setting context)</a:t>
            </a:r>
            <a:endParaRPr sz="15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de" sz="1500"/>
              <a:t>NLP tests </a:t>
            </a:r>
            <a:r>
              <a:rPr lang="de" sz="1500"/>
              <a:t>giving the NLP system examples and testing its output</a:t>
            </a:r>
            <a:br>
              <a:rPr lang="de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What we want to do more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" sz="1500"/>
              <a:t>Conversational tests for testing entire flows from start to user goal</a:t>
            </a:r>
            <a:endParaRPr sz="15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 sz="1500"/>
              <a:t>Building comprehensive test sets → automatically collecting test cases</a:t>
            </a:r>
            <a:br>
              <a:rPr lang="de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Why end-to-end tests are more difficult</a:t>
            </a:r>
            <a:endParaRPr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" sz="1500"/>
              <a:t>Conversational Interfaces (e.g. Google Assistant &amp; Alexa) require flows outside of our control for some functionality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" sz="1500"/>
              <a:t>Stability is depending on response wording which </a:t>
            </a:r>
            <a:r>
              <a:rPr lang="de" sz="1500">
                <a:solidFill>
                  <a:schemeClr val="dk1"/>
                </a:solidFill>
              </a:rPr>
              <a:t>often </a:t>
            </a:r>
            <a:r>
              <a:rPr lang="de" sz="1500"/>
              <a:t> changes close to releases</a:t>
            </a:r>
            <a:endParaRPr sz="1500"/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206913" y="225950"/>
            <a:ext cx="602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Why are automated tests crucial?</a:t>
            </a:r>
            <a:endParaRPr/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5099550" y="1143000"/>
            <a:ext cx="3921900" cy="38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Manual testing focuses on intentions of a change</a:t>
            </a:r>
            <a:br>
              <a:rPr lang="de" sz="1500"/>
            </a:b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Changing training data can cause unpredictable changes in other places</a:t>
            </a:r>
            <a:br>
              <a:rPr lang="de" sz="1500"/>
            </a:b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de" sz="1500"/>
              <a:t>Without automated regression tests, these </a:t>
            </a:r>
            <a:r>
              <a:rPr b="1" lang="de" sz="1500"/>
              <a:t>will </a:t>
            </a:r>
            <a:r>
              <a:rPr lang="de" sz="1500"/>
              <a:t>cause bugs in production</a:t>
            </a:r>
            <a:endParaRPr sz="1500"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25" y="1143000"/>
            <a:ext cx="4990301" cy="249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234450" y="3946775"/>
            <a:ext cx="4738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500">
                <a:latin typeface="Open Sans"/>
                <a:ea typeface="Open Sans"/>
                <a:cs typeface="Open Sans"/>
                <a:sym typeface="Open Sans"/>
              </a:rPr>
              <a:t>Rule of Thumb: </a:t>
            </a:r>
            <a:r>
              <a:rPr lang="de" sz="1500">
                <a:latin typeface="Open Sans"/>
                <a:ea typeface="Open Sans"/>
                <a:cs typeface="Open Sans"/>
                <a:sym typeface="Open Sans"/>
              </a:rPr>
              <a:t>When a regression is caught in production it should be in some way covered in a test for the future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206913" y="225950"/>
            <a:ext cx="602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Why testing is tricky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311700" y="1152475"/>
            <a:ext cx="85206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Improving the training for one intent can cause unintended side effects in other intents → </a:t>
            </a:r>
            <a:r>
              <a:rPr lang="de">
                <a:solidFill>
                  <a:schemeClr val="dk1"/>
                </a:solidFill>
              </a:rPr>
              <a:t>Often the failing test might even seem unrelated to the changes in the training data</a:t>
            </a:r>
            <a:br>
              <a:rPr lang="de"/>
            </a:b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It is very frustrating when fixing one test leads to another regression again and again; I have been tempted to just skip a test (Don’t!)</a:t>
            </a:r>
            <a:endParaRPr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206913" y="225950"/>
            <a:ext cx="602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Generating insight without looking inside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311700" y="1152475"/>
            <a:ext cx="85206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When something unrelated fails it should be seen as a warning!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 sz="1500"/>
              <a:t>We use proprietary 3rd party NLP models, so even if the parameters were interpretable we do not have access to them → blackbox testing</a:t>
            </a:r>
            <a:br>
              <a:rPr lang="de"/>
            </a:b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de"/>
              <a:t>Scanning the tests for patterns will inform you about the model</a:t>
            </a:r>
            <a:endParaRPr b="1"/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de" sz="1500"/>
              <a:t>Compare the failing tests with the changes not just in content but in structure</a:t>
            </a:r>
            <a:endParaRPr sz="1500"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de"/>
              <a:t>Used words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de"/>
              <a:t>Used entity annotations  and their order</a:t>
            </a:r>
            <a:endParaRPr/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de"/>
              <a:t>Used sentence structure (e.g. subordinate clauses or prepositional phrases)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Compare above also to similar still succeeding tests</a:t>
            </a:r>
            <a:endParaRPr/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311700" y="1152475"/>
            <a:ext cx="5146500" cy="37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e"/>
              <a:t>Entity Order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b="1" lang="de"/>
              <a:t>Test failures</a:t>
            </a:r>
            <a:r>
              <a:rPr lang="de"/>
              <a:t>: Wrong intent</a:t>
            </a:r>
            <a:br>
              <a:rPr lang="de"/>
            </a:br>
            <a:r>
              <a:rPr lang="de"/>
              <a:t>when order of entities is slightly changed</a:t>
            </a:r>
            <a:br>
              <a:rPr lang="de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de"/>
              <a:t>Even though we then fixed the wrongly recognized intent, other example kept appearing</a:t>
            </a:r>
            <a:br>
              <a:rPr b="1" lang="de"/>
            </a:b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b="1" lang="de"/>
              <a:t>We learned</a:t>
            </a:r>
            <a:r>
              <a:rPr lang="de"/>
              <a:t> about the model that the order of the entities across intents must be balanced</a:t>
            </a:r>
            <a:br>
              <a:rPr lang="de"/>
            </a:b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de"/>
              <a:t>Wrote a script to generate training templates with missing entity orders; This guided our further training</a:t>
            </a:r>
            <a:br>
              <a:rPr lang="de"/>
            </a:b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 txBox="1"/>
          <p:nvPr>
            <p:ph type="title"/>
          </p:nvPr>
        </p:nvSpPr>
        <p:spPr>
          <a:xfrm>
            <a:off x="206926" y="225950"/>
            <a:ext cx="641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Recognizing patterns in test failures 1</a:t>
            </a:r>
            <a:endParaRPr/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8648703" y="4663225"/>
            <a:ext cx="372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grpSp>
        <p:nvGrpSpPr>
          <p:cNvPr id="123" name="Google Shape;123;p19"/>
          <p:cNvGrpSpPr/>
          <p:nvPr/>
        </p:nvGrpSpPr>
        <p:grpSpPr>
          <a:xfrm>
            <a:off x="3763300" y="1348300"/>
            <a:ext cx="5089650" cy="926850"/>
            <a:chOff x="868200" y="1549500"/>
            <a:chExt cx="5089650" cy="926850"/>
          </a:xfrm>
        </p:grpSpPr>
        <p:pic>
          <p:nvPicPr>
            <p:cNvPr id="124" name="Google Shape;124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68200" y="1549500"/>
              <a:ext cx="5089650" cy="338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17125" y="2137650"/>
              <a:ext cx="2910989" cy="3387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6" name="Google Shape;126;p19"/>
            <p:cNvCxnSpPr/>
            <p:nvPr/>
          </p:nvCxnSpPr>
          <p:spPr>
            <a:xfrm flipH="1" rot="10800000">
              <a:off x="4545050" y="1816500"/>
              <a:ext cx="711900" cy="3606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Google Shape;127;p19"/>
            <p:cNvCxnSpPr/>
            <p:nvPr/>
          </p:nvCxnSpPr>
          <p:spPr>
            <a:xfrm rot="10800000">
              <a:off x="4560400" y="1805750"/>
              <a:ext cx="696600" cy="3507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19"/>
            <p:cNvCxnSpPr/>
            <p:nvPr/>
          </p:nvCxnSpPr>
          <p:spPr>
            <a:xfrm rot="10800000">
              <a:off x="3657600" y="1818900"/>
              <a:ext cx="252900" cy="3558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19"/>
            <p:cNvCxnSpPr/>
            <p:nvPr/>
          </p:nvCxnSpPr>
          <p:spPr>
            <a:xfrm rot="10800000">
              <a:off x="2656875" y="1816550"/>
              <a:ext cx="552000" cy="3399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0" name="Google Shape;130;p19"/>
          <p:cNvSpPr txBox="1"/>
          <p:nvPr/>
        </p:nvSpPr>
        <p:spPr>
          <a:xfrm>
            <a:off x="5829650" y="995675"/>
            <a:ext cx="263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Training intent 1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19"/>
          <p:cNvSpPr txBox="1"/>
          <p:nvPr/>
        </p:nvSpPr>
        <p:spPr>
          <a:xfrm>
            <a:off x="5853075" y="2226300"/>
            <a:ext cx="263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Training intent 2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ixon">
  <a:themeElements>
    <a:clrScheme name="Simple Light">
      <a:dk1>
        <a:srgbClr val="131314"/>
      </a:dk1>
      <a:lt1>
        <a:srgbClr val="FFFFFF"/>
      </a:lt1>
      <a:dk2>
        <a:srgbClr val="ECECEC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C291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