
<file path=[Content_Types].xml><?xml version="1.0" encoding="utf-8"?>
<Types xmlns="http://schemas.openxmlformats.org/package/2006/content-types">
  <Default Extension="flac" ContentType="audio/unknown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5" r:id="rId4"/>
    <p:sldId id="259" r:id="rId5"/>
    <p:sldId id="260" r:id="rId6"/>
    <p:sldId id="268" r:id="rId7"/>
    <p:sldId id="269" r:id="rId8"/>
    <p:sldId id="261" r:id="rId9"/>
    <p:sldId id="258" r:id="rId10"/>
    <p:sldId id="263" r:id="rId11"/>
    <p:sldId id="262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02C61-8BA9-4604-85AF-69259A7DFF9A}" type="datetimeFigureOut">
              <a:rPr lang="en-US" smtClean="0"/>
              <a:t>6/15/2021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DAB128-993D-40C7-84DC-B6D8EA0D1A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0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Comparison with English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BDAB128-993D-40C7-84DC-B6D8EA0D1A5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146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CC453A-13E2-4CDA-94DD-99278E7DB4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4B3DD9-C31E-4C6B-A49A-02C513CE37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980F38-4F87-4068-96D5-F00D21361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15.06.2021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03F8E-7DCA-4453-85DF-4A251804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733C7-2C36-4CCE-B9E2-E3C97A056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633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48E43-6F8C-401E-887C-96E54A0FA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BFDBA1-1B73-4202-9A48-79D8FD8E35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F29A4-5090-4200-B335-450E207F6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15.06.2021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951157-012B-4AA5-8EEF-8BF717E84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24B532-2927-4114-B749-301884D01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496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05F8A6-EE5D-44BC-B1A3-EC715FF442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0FEEC2-176D-4BC7-9DE8-A21BB801FE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111B4A-6678-42CA-8609-EA642AAF8B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15.06.2021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1DBBE-8277-4EEA-B8D0-BFEC2F499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F5D7B-917A-4210-AC35-3AEF9E0C4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695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8ACDF-22CA-43EA-9D18-8F87C6584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DE292-61C7-45EC-8FF6-8D0865780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62FB33-E05D-49B3-9EDA-DF448655F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15.06.2021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A69F28-2042-42CC-AFED-14FFD3F9A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B8C127-4F39-47F5-AB99-F2B19CCC8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07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91C03-A512-4C71-B46B-58A3641A7F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4E440F-EF07-480C-8ECB-25521B03AB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974DA2-D08B-4474-8D53-A25F86BDC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15.06.2021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70AA3-8B3B-4CFB-B6E7-C0D670296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7ACAD-CD8B-4ED2-BAF6-FEC8AAC31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929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F7978-651F-40ED-97FD-0F73F5E8B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94C31-25F2-46FE-81D9-4BFB9E31F9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253173-3B89-405C-ADC7-306C2C08AD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C85E12-831D-4E92-805B-A1BCA6E4F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15.06.2021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FC8A99-6C4F-481C-A144-A22E2C27C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5027AD-3179-4685-AD77-6C206F735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18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AF054-BCB2-4EF1-BAEF-B307A254A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6B043-A321-4B46-87FC-1B4BB8B67C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3696D2-D1C4-4E16-BA9D-EC709B593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22661F-BA69-4499-A258-55826F9581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FA1FAA-C860-478A-B7EE-E0F11AF368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63D317-5E50-4989-9779-CCAB373C7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15.06.2021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1C3D5C-C288-410B-8E1A-E9778DD8C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9CA0075-2581-4D32-A6F2-A89FB0AAE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77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8D8B88-4A1D-4F8F-B65A-655AE199C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11C3AA-351E-4613-91C5-8CF1812F0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15.06.2021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CE7B3B-69C9-42CF-A3FC-B8AFBFB7D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C3B080-9F00-4D77-9FF3-ECF184A32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015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F3EFCE-6F2F-44AA-9A99-50AA64057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15.06.2021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943AD1-AB52-4D3F-A5AE-917AED0A7B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727D6F-E3DD-4946-A1D0-415E22D20C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60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EC5CF-7D66-4AA0-8F47-EF77026CA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F3B94-6A7A-4145-8C9D-90BDD4C65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5C0821-A485-4355-A961-114E846BC7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813EB8-D05C-4C50-9EE3-11BC1259A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15.06.2021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E8A3AE-5C70-4887-89B2-5824943F0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F971F5-C5E7-484E-A562-F03E0ED50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33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F384B-CE62-4AEB-A38B-96124875D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C68338-E026-425E-9F35-92E2D53AE1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F81DE5-F507-441C-BF0E-587A21B357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576383-36CA-49C4-BD31-DBB90E826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15.06.2021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D5110B-BAE4-4EA9-B6F7-53785F24D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51B6B6-D001-4A33-A998-EF2ED8542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9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2D1EDC-15FF-438C-A1E3-81929F0438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8D7D98-F933-4298-8165-9C4FC27111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EAC9FD-1F97-4C8B-A0EE-D4A509787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15.06.2021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20600-DEFF-4AB1-9BA0-ECB07B894E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798F2-A714-4241-A670-C813C84519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9AB2B-8948-4DB1-A36D-7CF15E2F2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85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r.be.ch/gr/de/index/sessionen/sessionen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flac"/><Relationship Id="rId1" Type="http://schemas.microsoft.com/office/2007/relationships/media" Target="../media/media1.flac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.technik.fhnw.ch/i4ds-datasets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8BD79-2C47-4A74-A774-6EB554EEDC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Swiss Parliaments Corpus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C86A15-AE83-44CE-9C6E-13A0ED3A5D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Michel Plüss, Lukas Neukom, Christian Scheller, Manfred Vogel</a:t>
            </a:r>
          </a:p>
          <a:p>
            <a:r>
              <a:rPr lang="en-US" dirty="0"/>
              <a:t>Institute for Data Science</a:t>
            </a:r>
          </a:p>
          <a:p>
            <a:r>
              <a:rPr lang="en-US" dirty="0"/>
              <a:t>FHNW</a:t>
            </a:r>
          </a:p>
        </p:txBody>
      </p:sp>
    </p:spTree>
    <p:extLst>
      <p:ext uri="{BB962C8B-B14F-4D97-AF65-F5344CB8AC3E}">
        <p14:creationId xmlns:p14="http://schemas.microsoft.com/office/powerpoint/2010/main" val="2641384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543B9-118A-4411-AA22-DD2737B4B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7D849-63B4-40F0-A8F7-91F08DD28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Sequence-to-sequence / encoder-decoder model</a:t>
            </a:r>
          </a:p>
          <a:p>
            <a:r>
              <a:rPr lang="en-US" dirty="0"/>
              <a:t>Conformer architecture [1]</a:t>
            </a:r>
          </a:p>
          <a:p>
            <a:r>
              <a:rPr lang="en-US" dirty="0"/>
              <a:t>Hybrid Connectionist Temporal Classification (CTC) / attention approach [2]</a:t>
            </a:r>
          </a:p>
          <a:p>
            <a:r>
              <a:rPr lang="en-US" dirty="0"/>
              <a:t>Implemented using the </a:t>
            </a:r>
            <a:r>
              <a:rPr lang="en-US" dirty="0" err="1"/>
              <a:t>ESPnet</a:t>
            </a:r>
            <a:r>
              <a:rPr lang="en-US" dirty="0"/>
              <a:t> framework [3]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F9F1C1-F775-449D-AAFA-809810F84F08}"/>
              </a:ext>
            </a:extLst>
          </p:cNvPr>
          <p:cNvSpPr txBox="1"/>
          <p:nvPr/>
        </p:nvSpPr>
        <p:spPr>
          <a:xfrm>
            <a:off x="838200" y="4879022"/>
            <a:ext cx="955614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[1] Gulati et al. 2020. Conformer: Convolution-augmented Transformer for Speech Recognition.</a:t>
            </a:r>
            <a:br>
              <a:rPr lang="en-US" dirty="0"/>
            </a:br>
            <a:r>
              <a:rPr lang="en-US" dirty="0"/>
              <a:t>Proceedings of </a:t>
            </a:r>
            <a:r>
              <a:rPr lang="en-US" dirty="0" err="1"/>
              <a:t>Interspeech</a:t>
            </a:r>
            <a:r>
              <a:rPr lang="en-US" dirty="0"/>
              <a:t>.</a:t>
            </a:r>
          </a:p>
          <a:p>
            <a:r>
              <a:rPr lang="en-US" dirty="0"/>
              <a:t>[2] Watanabe et al. 2017. Hybrid </a:t>
            </a:r>
            <a:r>
              <a:rPr lang="en-US" dirty="0" err="1"/>
              <a:t>ctc</a:t>
            </a:r>
            <a:r>
              <a:rPr lang="en-US" dirty="0"/>
              <a:t>/attention architecture for end-to-end speech recognition.</a:t>
            </a:r>
          </a:p>
          <a:p>
            <a:r>
              <a:rPr lang="en-US" dirty="0"/>
              <a:t>IEEE Journal of Selected Topics in Signal Processing.</a:t>
            </a:r>
          </a:p>
          <a:p>
            <a:r>
              <a:rPr lang="en-US" dirty="0"/>
              <a:t>[3] Watanabe et al. 2018. </a:t>
            </a:r>
            <a:r>
              <a:rPr lang="en-US" dirty="0" err="1"/>
              <a:t>ESPnet</a:t>
            </a:r>
            <a:r>
              <a:rPr lang="en-US" dirty="0"/>
              <a:t>: End-to-end speech processing toolkit. Proceedings of </a:t>
            </a:r>
            <a:r>
              <a:rPr lang="en-US" dirty="0" err="1"/>
              <a:t>Interspeech</a:t>
            </a:r>
            <a:r>
              <a:rPr lang="en-US" dirty="0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01606-1D4A-4F5D-A7B2-FB933F428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15.06.2021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7E094-6039-4F17-B8D1-71EBA0943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48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64773-7C11-443D-865C-D980CBE40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- Model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D82735A-4951-4F08-BCB3-D149783772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172097"/>
              </p:ext>
            </p:extLst>
          </p:nvPr>
        </p:nvGraphicFramePr>
        <p:xfrm>
          <a:off x="838200" y="1825625"/>
          <a:ext cx="6619613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684">
                  <a:extLst>
                    <a:ext uri="{9D8B030D-6E8A-4147-A177-3AD203B41FA5}">
                      <a16:colId xmlns:a16="http://schemas.microsoft.com/office/drawing/2014/main" val="4170906648"/>
                    </a:ext>
                  </a:extLst>
                </a:gridCol>
                <a:gridCol w="2166929">
                  <a:extLst>
                    <a:ext uri="{9D8B030D-6E8A-4147-A177-3AD203B41FA5}">
                      <a16:colId xmlns:a16="http://schemas.microsoft.com/office/drawing/2014/main" val="1347233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Dataset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Word Error Rate (%)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591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Swiss Parliaments Corpus Test Set (mostly BE)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27.8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934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SwissText</a:t>
                      </a:r>
                      <a:r>
                        <a:rPr lang="en-US" dirty="0"/>
                        <a:t> 2021 Task 3 Test Set (all dialects)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41.5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88509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SwissText</a:t>
                      </a:r>
                      <a:r>
                        <a:rPr lang="en-US" dirty="0"/>
                        <a:t> 2021 Task 3 Test Set (BE)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37.6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872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SwissText</a:t>
                      </a:r>
                      <a:r>
                        <a:rPr lang="en-US" dirty="0"/>
                        <a:t> 2021 Task 3 Test Set (BL / BS)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46.5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7482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SwissText</a:t>
                      </a:r>
                      <a:r>
                        <a:rPr lang="en-US" dirty="0"/>
                        <a:t> 2021 Task 3 Test Set (SG)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43.9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22110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SwissText</a:t>
                      </a:r>
                      <a:r>
                        <a:rPr lang="en-US" dirty="0"/>
                        <a:t> 2021 Task 3 Test Set (ZH)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40.7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332904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D073E7-21FB-41D4-B423-960DF0BA9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15.06.2021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D7FEE90-B441-4D86-B6A4-70F4C65BE5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866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F53FDB-7E11-4EDF-9422-67ED025868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Outlook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E652D-730B-4553-84B5-9EEB6CEF0C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Additional parliament “Stadtrat Bern” processed</a:t>
            </a:r>
            <a:br>
              <a:rPr lang="en-US" dirty="0"/>
            </a:br>
            <a:r>
              <a:rPr lang="en-US" dirty="0"/>
              <a:t>700 hours of training data (unfiltered)</a:t>
            </a:r>
          </a:p>
          <a:p>
            <a:r>
              <a:rPr lang="en-US" dirty="0"/>
              <a:t>4 promising parliaments to be processed</a:t>
            </a:r>
            <a:br>
              <a:rPr lang="en-US" dirty="0"/>
            </a:br>
            <a:r>
              <a:rPr lang="en-US" dirty="0"/>
              <a:t>AG, AR, BL, OW dialects</a:t>
            </a:r>
          </a:p>
          <a:p>
            <a:endParaRPr lang="en-US" dirty="0"/>
          </a:p>
          <a:p>
            <a:r>
              <a:rPr lang="en-US" dirty="0"/>
              <a:t>Additional data through dialektsammlung.ch</a:t>
            </a:r>
          </a:p>
          <a:p>
            <a:endParaRPr lang="en-US" dirty="0"/>
          </a:p>
          <a:p>
            <a:r>
              <a:rPr lang="en-US" dirty="0"/>
              <a:t>Further improve models, e.g. “Swiss German Speech to Standard German Text” shared task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DD0D92-FB76-4E8F-BE66-5B4F44A6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15.06.2021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B533CA-1768-4BA6-9DAE-135585E0D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60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FCC92-1BD6-4037-9833-20C960D5A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Task</a:t>
            </a:r>
          </a:p>
        </p:txBody>
      </p:sp>
      <p:pic>
        <p:nvPicPr>
          <p:cNvPr id="5" name="Content Placeholder 4" descr="Logo&#10;&#10;Description automatically generated">
            <a:extLst>
              <a:ext uri="{FF2B5EF4-FFF2-40B4-BE49-F238E27FC236}">
                <a16:creationId xmlns:a16="http://schemas.microsoft.com/office/drawing/2014/main" id="{E7ADCADC-07D3-40EA-9572-ECE6B47C1B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90688"/>
            <a:ext cx="7802880" cy="2859024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E1AD465-8D95-4D7F-AA2C-EC85FF95CE14}"/>
              </a:ext>
            </a:extLst>
          </p:cNvPr>
          <p:cNvSpPr txBox="1"/>
          <p:nvPr/>
        </p:nvSpPr>
        <p:spPr>
          <a:xfrm>
            <a:off x="838200" y="4951945"/>
            <a:ext cx="61159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</a:t>
            </a:r>
          </a:p>
          <a:p>
            <a:r>
              <a:rPr lang="de-DE" dirty="0"/>
              <a:t>Swiss German: Ide Abfahrt hetter de sächsti Platz beleit.</a:t>
            </a:r>
          </a:p>
          <a:p>
            <a:r>
              <a:rPr lang="de-DE" dirty="0"/>
              <a:t>Standard German: In der Abfahrt belegte er den sechsten Platz.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047B85-635C-4A90-9699-D9C6832B8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15.06.2021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5028CD-20E0-4DA7-A9A5-5E33E79F5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792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B53581-1D7A-45EB-A056-DDACEE277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Task -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5D002-9C6D-402A-A318-A339F972C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standardized writing system</a:t>
            </a:r>
          </a:p>
          <a:p>
            <a:r>
              <a:rPr lang="en-US" dirty="0"/>
              <a:t>Spelling ambiguities</a:t>
            </a:r>
          </a:p>
          <a:p>
            <a:r>
              <a:rPr lang="en-US" dirty="0"/>
              <a:t>Huge vocabulary size</a:t>
            </a:r>
          </a:p>
          <a:p>
            <a:r>
              <a:rPr lang="en-US" dirty="0"/>
              <a:t>Missing text processing tools</a:t>
            </a:r>
          </a:p>
          <a:p>
            <a:endParaRPr lang="en-US" dirty="0"/>
          </a:p>
          <a:p>
            <a:r>
              <a:rPr lang="en-US" dirty="0"/>
              <a:t>Dialect diversity</a:t>
            </a:r>
          </a:p>
          <a:p>
            <a:endParaRPr lang="en-US" dirty="0"/>
          </a:p>
          <a:p>
            <a:r>
              <a:rPr lang="en-US" dirty="0"/>
              <a:t>Lack of public training data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C3BEE-0700-4370-A0CB-0D9985E10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15.06.2021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734401-5A86-4CD9-9180-B48FCFC39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63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33F26-1608-4522-A490-2EE9B4945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Source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73011-1AD4-4E66-AA2A-B71FDC93E0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Debates from Swiss parliaments…</a:t>
            </a:r>
          </a:p>
          <a:p>
            <a:pPr lvl="1"/>
            <a:r>
              <a:rPr lang="en-US" dirty="0"/>
              <a:t>… speaking Swiss German.</a:t>
            </a:r>
          </a:p>
          <a:p>
            <a:pPr lvl="1"/>
            <a:r>
              <a:rPr lang="en-US" dirty="0"/>
              <a:t>… with Standard German word-for-word minutes.</a:t>
            </a:r>
          </a:p>
          <a:p>
            <a:pPr lvl="1"/>
            <a:r>
              <a:rPr lang="en-US" dirty="0"/>
              <a:t>… willing to share the recordings for research purposes.</a:t>
            </a:r>
          </a:p>
          <a:p>
            <a:pPr lvl="1"/>
            <a:endParaRPr lang="en-US" dirty="0"/>
          </a:p>
          <a:p>
            <a:r>
              <a:rPr lang="en-US" dirty="0"/>
              <a:t>First parliament: Grosser Rat Kanton Bern</a:t>
            </a:r>
          </a:p>
          <a:p>
            <a:pPr lvl="1"/>
            <a:r>
              <a:rPr lang="en-US" dirty="0"/>
              <a:t>Recordings and minutes are available on the website</a:t>
            </a:r>
          </a:p>
          <a:p>
            <a:pPr lvl="1"/>
            <a:r>
              <a:rPr lang="en-US" dirty="0"/>
              <a:t>460 hours of recordings (as of 22.07.2020)</a:t>
            </a:r>
          </a:p>
          <a:p>
            <a:pPr lvl="1"/>
            <a:r>
              <a:rPr lang="en-US" dirty="0"/>
              <a:t>Recording length: 28 – 242 min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03D44C8-4008-4DB8-AD11-6D2B65627738}"/>
              </a:ext>
            </a:extLst>
          </p:cNvPr>
          <p:cNvSpPr txBox="1"/>
          <p:nvPr/>
        </p:nvSpPr>
        <p:spPr>
          <a:xfrm>
            <a:off x="838200" y="5992297"/>
            <a:ext cx="5887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hlinkClick r:id="rId2"/>
              </a:rPr>
              <a:t>https://www.gr.be.ch/gr/de/index/sessionen/sessionen.html</a:t>
            </a:r>
            <a:endParaRPr lang="en-US" sz="18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5D9FE6-2EE5-4B8D-A121-A9CE8ADE3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15.06.2021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36F08C-7B21-46C9-94C0-B3CFD3450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683EE-81BA-47EA-8D50-16D52EBAA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Transformation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085D6-102C-4DF0-9674-A476DEF03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Automatic procedure</a:t>
            </a:r>
          </a:p>
          <a:p>
            <a:r>
              <a:rPr lang="en-US" dirty="0"/>
              <a:t>Inputs: recording and minutes of a parliament meeting</a:t>
            </a:r>
          </a:p>
          <a:p>
            <a:r>
              <a:rPr lang="en-US" dirty="0"/>
              <a:t>Output: sentence-level Swiss German speech and Standard German text pairs</a:t>
            </a:r>
          </a:p>
          <a:p>
            <a:endParaRPr lang="en-US" dirty="0"/>
          </a:p>
          <a:p>
            <a:r>
              <a:rPr lang="en-US" dirty="0"/>
              <a:t>Example output: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96D823-C345-4713-8F20-700344375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15.06.2021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24A6F-492C-492E-9869-D85E752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5</a:t>
            </a:fld>
            <a:endParaRPr lang="en-US"/>
          </a:p>
        </p:txBody>
      </p:sp>
      <p:pic>
        <p:nvPicPr>
          <p:cNvPr id="7" name="speech">
            <a:hlinkClick r:id="" action="ppaction://media"/>
            <a:extLst>
              <a:ext uri="{FF2B5EF4-FFF2-40B4-BE49-F238E27FC236}">
                <a16:creationId xmlns:a16="http://schemas.microsoft.com/office/drawing/2014/main" id="{16A534FB-F731-43D7-8493-18D30F8288C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209800" y="4801998"/>
            <a:ext cx="609600" cy="6096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8B45A49-6D1A-4443-A027-C8C4A3CB3AB7}"/>
              </a:ext>
            </a:extLst>
          </p:cNvPr>
          <p:cNvSpPr txBox="1"/>
          <p:nvPr/>
        </p:nvSpPr>
        <p:spPr>
          <a:xfrm>
            <a:off x="838199" y="5710019"/>
            <a:ext cx="1051559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Der </a:t>
            </a:r>
            <a:r>
              <a:rPr lang="en-US" dirty="0" err="1"/>
              <a:t>Medienstandort</a:t>
            </a:r>
            <a:r>
              <a:rPr lang="en-US" dirty="0"/>
              <a:t> Bern </a:t>
            </a:r>
            <a:r>
              <a:rPr lang="en-US" dirty="0" err="1"/>
              <a:t>wird</a:t>
            </a:r>
            <a:r>
              <a:rPr lang="en-US" dirty="0"/>
              <a:t> </a:t>
            </a:r>
            <a:r>
              <a:rPr lang="en-US" dirty="0" err="1"/>
              <a:t>aber</a:t>
            </a:r>
            <a:r>
              <a:rPr lang="en-US" dirty="0"/>
              <a:t> in </a:t>
            </a:r>
            <a:r>
              <a:rPr lang="en-US" dirty="0" err="1"/>
              <a:t>letzter</a:t>
            </a:r>
            <a:r>
              <a:rPr lang="en-US" dirty="0"/>
              <a:t> Zeit </a:t>
            </a:r>
            <a:r>
              <a:rPr lang="en-US" dirty="0" err="1"/>
              <a:t>laufend</a:t>
            </a:r>
            <a:r>
              <a:rPr lang="en-US" dirty="0"/>
              <a:t> </a:t>
            </a:r>
            <a:r>
              <a:rPr lang="en-US" dirty="0" err="1"/>
              <a:t>geschwächt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90718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00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Rectangle 47">
            <a:extLst>
              <a:ext uri="{FF2B5EF4-FFF2-40B4-BE49-F238E27FC236}">
                <a16:creationId xmlns:a16="http://schemas.microsoft.com/office/drawing/2014/main" id="{A53CCBFE-C3E4-4A9C-A61A-C0603FD6B4A5}"/>
              </a:ext>
            </a:extLst>
          </p:cNvPr>
          <p:cNvSpPr/>
          <p:nvPr/>
        </p:nvSpPr>
        <p:spPr>
          <a:xfrm>
            <a:off x="6575025" y="5306414"/>
            <a:ext cx="1126431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80603888-6A5C-43A7-9270-74ECD0828D0C}"/>
              </a:ext>
            </a:extLst>
          </p:cNvPr>
          <p:cNvSpPr/>
          <p:nvPr/>
        </p:nvSpPr>
        <p:spPr>
          <a:xfrm>
            <a:off x="901330" y="5306414"/>
            <a:ext cx="657587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8683EE-81BA-47EA-8D50-16D52EBAA2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Transformation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96D823-C345-4713-8F20-700344375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15.06.2021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324A6F-492C-492E-9869-D85E7529D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BA8E18-5D2F-4C84-BE6A-3ED4D4FAFD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6012" y="2016989"/>
            <a:ext cx="276225" cy="42862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5BA143F-E860-48CA-924F-BBFF0B52BBCD}"/>
              </a:ext>
            </a:extLst>
          </p:cNvPr>
          <p:cNvSpPr txBox="1"/>
          <p:nvPr/>
        </p:nvSpPr>
        <p:spPr>
          <a:xfrm>
            <a:off x="907940" y="2313401"/>
            <a:ext cx="452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92C7859-E114-4974-AC95-11AFE80E8280}"/>
              </a:ext>
            </a:extLst>
          </p:cNvPr>
          <p:cNvSpPr/>
          <p:nvPr/>
        </p:nvSpPr>
        <p:spPr>
          <a:xfrm>
            <a:off x="2370101" y="2016989"/>
            <a:ext cx="1988191" cy="665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Amazon Transcribe</a:t>
            </a:r>
            <a:br>
              <a:rPr lang="en-US" dirty="0"/>
            </a:br>
            <a:r>
              <a:rPr lang="en-US" dirty="0"/>
              <a:t>DE model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1CA4479-0F89-4D59-BF97-474D13C53928}"/>
              </a:ext>
            </a:extLst>
          </p:cNvPr>
          <p:cNvSpPr txBox="1"/>
          <p:nvPr/>
        </p:nvSpPr>
        <p:spPr>
          <a:xfrm>
            <a:off x="5288482" y="2000468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096792D-68A8-418F-A718-41CBA0E68707}"/>
              </a:ext>
            </a:extLst>
          </p:cNvPr>
          <p:cNvSpPr txBox="1"/>
          <p:nvPr/>
        </p:nvSpPr>
        <p:spPr>
          <a:xfrm>
            <a:off x="5229972" y="2315632"/>
            <a:ext cx="12330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</a:t>
            </a:r>
            <a:br>
              <a:rPr lang="en-US" dirty="0"/>
            </a:br>
            <a:r>
              <a:rPr lang="en-US" dirty="0"/>
              <a:t>bad quality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F5A171A-CD7C-4683-92B8-D2EF18D3FDE8}"/>
              </a:ext>
            </a:extLst>
          </p:cNvPr>
          <p:cNvCxnSpPr>
            <a:stCxn id="11" idx="3"/>
          </p:cNvCxnSpPr>
          <p:nvPr/>
        </p:nvCxnSpPr>
        <p:spPr>
          <a:xfrm>
            <a:off x="4358292" y="2349861"/>
            <a:ext cx="9301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79491E7D-E343-469D-B8C4-C7DF7CA8F5D6}"/>
              </a:ext>
            </a:extLst>
          </p:cNvPr>
          <p:cNvCxnSpPr>
            <a:cxnSpLocks/>
            <a:endCxn id="11" idx="1"/>
          </p:cNvCxnSpPr>
          <p:nvPr/>
        </p:nvCxnSpPr>
        <p:spPr>
          <a:xfrm>
            <a:off x="1316273" y="2349861"/>
            <a:ext cx="10538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3C56CFB5-2B18-4439-A98B-434C65FAAA41}"/>
              </a:ext>
            </a:extLst>
          </p:cNvPr>
          <p:cNvSpPr txBox="1"/>
          <p:nvPr/>
        </p:nvSpPr>
        <p:spPr>
          <a:xfrm>
            <a:off x="7366109" y="2000468"/>
            <a:ext cx="335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T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908CF16-B839-4178-850A-FD1BCE070B0D}"/>
              </a:ext>
            </a:extLst>
          </p:cNvPr>
          <p:cNvSpPr txBox="1"/>
          <p:nvPr/>
        </p:nvSpPr>
        <p:spPr>
          <a:xfrm>
            <a:off x="7307599" y="2315632"/>
            <a:ext cx="138800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</a:t>
            </a:r>
            <a:br>
              <a:rPr lang="en-US" dirty="0"/>
            </a:br>
            <a:r>
              <a:rPr lang="en-US" dirty="0"/>
              <a:t>ground truth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E19B5C9-6D72-4F12-9B3F-DFAAB84E281D}"/>
              </a:ext>
            </a:extLst>
          </p:cNvPr>
          <p:cNvSpPr/>
          <p:nvPr/>
        </p:nvSpPr>
        <p:spPr>
          <a:xfrm>
            <a:off x="9089133" y="2016989"/>
            <a:ext cx="2333701" cy="665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Minutes</a:t>
            </a:r>
            <a:br>
              <a:rPr lang="en-US" dirty="0"/>
            </a:br>
            <a:r>
              <a:rPr lang="en-US" dirty="0"/>
              <a:t>manual transcription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A04761D3-4DFA-4A62-A63A-B95B712B2C01}"/>
              </a:ext>
            </a:extLst>
          </p:cNvPr>
          <p:cNvCxnSpPr>
            <a:cxnSpLocks/>
            <a:stCxn id="25" idx="1"/>
          </p:cNvCxnSpPr>
          <p:nvPr/>
        </p:nvCxnSpPr>
        <p:spPr>
          <a:xfrm flipH="1">
            <a:off x="7701457" y="2349861"/>
            <a:ext cx="13876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4574AFB2-8298-4C9C-8975-38C3763FD218}"/>
              </a:ext>
            </a:extLst>
          </p:cNvPr>
          <p:cNvCxnSpPr>
            <a:stCxn id="17" idx="2"/>
            <a:endCxn id="24" idx="2"/>
          </p:cNvCxnSpPr>
          <p:nvPr/>
        </p:nvCxnSpPr>
        <p:spPr>
          <a:xfrm rot="16200000" flipH="1">
            <a:off x="6924045" y="1884404"/>
            <a:ext cx="12700" cy="2155117"/>
          </a:xfrm>
          <a:prstGeom prst="bentConnector3">
            <a:avLst>
              <a:gd name="adj1" fmla="val 1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4B3700B3-0294-43D6-B74D-997E445CCDA5}"/>
              </a:ext>
            </a:extLst>
          </p:cNvPr>
          <p:cNvSpPr/>
          <p:nvPr/>
        </p:nvSpPr>
        <p:spPr>
          <a:xfrm>
            <a:off x="5936299" y="3719701"/>
            <a:ext cx="1988191" cy="665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Global alignment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7AD082CD-A5F2-49DC-896E-98EA943AFC0F}"/>
              </a:ext>
            </a:extLst>
          </p:cNvPr>
          <p:cNvCxnSpPr>
            <a:endCxn id="30" idx="0"/>
          </p:cNvCxnSpPr>
          <p:nvPr/>
        </p:nvCxnSpPr>
        <p:spPr>
          <a:xfrm>
            <a:off x="6930394" y="3181355"/>
            <a:ext cx="1" cy="5383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E9B583A1-2F53-43AE-8296-468AB743ABAF}"/>
              </a:ext>
            </a:extLst>
          </p:cNvPr>
          <p:cNvSpPr txBox="1"/>
          <p:nvPr/>
        </p:nvSpPr>
        <p:spPr>
          <a:xfrm>
            <a:off x="838200" y="5307906"/>
            <a:ext cx="10403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damit  über                          sie hi         mehr selbstverständlich nachgefragt  mehrheit hauses              bewegung</a:t>
            </a:r>
            <a:endParaRPr lang="en-US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EA16343-671A-457C-B009-547BDD44BFE0}"/>
              </a:ext>
            </a:extLst>
          </p:cNvPr>
          <p:cNvSpPr txBox="1"/>
          <p:nvPr/>
        </p:nvSpPr>
        <p:spPr>
          <a:xfrm>
            <a:off x="838200" y="5677238"/>
            <a:ext cx="10578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Da wir über 150 Personen sind, haben wir selbstverständlich nachgefragt. Wir haben jedenfalls die Bewilligung.</a:t>
            </a:r>
            <a:endParaRPr lang="en-US" dirty="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06041C5-A680-4812-91EE-01D088C18973}"/>
              </a:ext>
            </a:extLst>
          </p:cNvPr>
          <p:cNvSpPr txBox="1"/>
          <p:nvPr/>
        </p:nvSpPr>
        <p:spPr>
          <a:xfrm>
            <a:off x="843657" y="4662010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00:45</a:t>
            </a: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0419CD6-C618-4E18-A5DD-A46F87B90172}"/>
              </a:ext>
            </a:extLst>
          </p:cNvPr>
          <p:cNvCxnSpPr>
            <a:cxnSpLocks/>
            <a:stCxn id="38" idx="2"/>
          </p:cNvCxnSpPr>
          <p:nvPr/>
        </p:nvCxnSpPr>
        <p:spPr>
          <a:xfrm>
            <a:off x="1201287" y="5031342"/>
            <a:ext cx="0" cy="275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CCFEA99B-4C2D-4357-BCD3-8643EFF6F002}"/>
              </a:ext>
            </a:extLst>
          </p:cNvPr>
          <p:cNvSpPr txBox="1"/>
          <p:nvPr/>
        </p:nvSpPr>
        <p:spPr>
          <a:xfrm>
            <a:off x="7008479" y="4659025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00:53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C3EBC69A-B560-4F34-87D5-0D1DFB786852}"/>
              </a:ext>
            </a:extLst>
          </p:cNvPr>
          <p:cNvCxnSpPr>
            <a:stCxn id="43" idx="2"/>
          </p:cNvCxnSpPr>
          <p:nvPr/>
        </p:nvCxnSpPr>
        <p:spPr>
          <a:xfrm>
            <a:off x="7366109" y="5028357"/>
            <a:ext cx="0" cy="2795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:a16="http://schemas.microsoft.com/office/drawing/2014/main" id="{1DEF3182-EAEB-4FE0-8226-EEF6D194EB1B}"/>
              </a:ext>
            </a:extLst>
          </p:cNvPr>
          <p:cNvSpPr txBox="1"/>
          <p:nvPr/>
        </p:nvSpPr>
        <p:spPr>
          <a:xfrm>
            <a:off x="1404423" y="3456820"/>
            <a:ext cx="25533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Create audio snippets</a:t>
            </a:r>
            <a:br>
              <a:rPr lang="en-US" dirty="0"/>
            </a:br>
            <a:r>
              <a:rPr lang="en-US" dirty="0"/>
              <a:t>using start and end times</a:t>
            </a:r>
          </a:p>
        </p:txBody>
      </p:sp>
      <p:cxnSp>
        <p:nvCxnSpPr>
          <p:cNvPr id="53" name="Connector: Elbow 52">
            <a:extLst>
              <a:ext uri="{FF2B5EF4-FFF2-40B4-BE49-F238E27FC236}">
                <a16:creationId xmlns:a16="http://schemas.microsoft.com/office/drawing/2014/main" id="{9BC922D0-1FCE-47B9-BE96-08823414455C}"/>
              </a:ext>
            </a:extLst>
          </p:cNvPr>
          <p:cNvCxnSpPr>
            <a:stCxn id="43" idx="1"/>
            <a:endCxn id="38" idx="3"/>
          </p:cNvCxnSpPr>
          <p:nvPr/>
        </p:nvCxnSpPr>
        <p:spPr>
          <a:xfrm rot="10800000" flipV="1">
            <a:off x="1558917" y="4843690"/>
            <a:ext cx="5449562" cy="2985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42A1651D-D8B7-4417-B8BD-4FAA55E87979}"/>
              </a:ext>
            </a:extLst>
          </p:cNvPr>
          <p:cNvCxnSpPr>
            <a:endCxn id="10" idx="2"/>
          </p:cNvCxnSpPr>
          <p:nvPr/>
        </p:nvCxnSpPr>
        <p:spPr>
          <a:xfrm flipH="1" flipV="1">
            <a:off x="1134124" y="2682733"/>
            <a:ext cx="3093927" cy="21609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483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AAC6F0-0769-41FE-806C-380655FCD7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Transformation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9B0816-BE8A-41EE-9A1B-789825F67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 all speech-text-pairs are perfect</a:t>
            </a:r>
          </a:p>
          <a:p>
            <a:r>
              <a:rPr lang="en-US" dirty="0"/>
              <a:t>Per-pair alignment quality estimator</a:t>
            </a:r>
          </a:p>
          <a:p>
            <a:r>
              <a:rPr lang="en-US" dirty="0"/>
              <a:t>Filter based on estimated quality</a:t>
            </a:r>
          </a:p>
          <a:p>
            <a:r>
              <a:rPr lang="en-US" dirty="0"/>
              <a:t>Trade off corpus size and quality</a:t>
            </a:r>
          </a:p>
          <a:p>
            <a:r>
              <a:rPr lang="en-US" dirty="0">
                <a:sym typeface="Wingdings" panose="05000000000000000000" pitchFamily="2" charset="2"/>
              </a:rPr>
              <a:t> F</a:t>
            </a:r>
            <a:r>
              <a:rPr lang="en-US" dirty="0"/>
              <a:t>aster training time with same WER / BLEU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0453E-3173-4237-8175-E6F96F87C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15.06.2021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119B8C-9193-40B5-A70D-2AC2567453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549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509AE5-752F-45E4-9B8B-38BA95432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-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4ED21E-9DEC-44DB-9C9C-DC8509B50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Swiss Parliaments Corpus with 293 hours of training data</a:t>
            </a:r>
          </a:p>
          <a:p>
            <a:r>
              <a:rPr lang="en-US" dirty="0"/>
              <a:t>MIT license, available for download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55575A-C328-4648-9670-C821B97021BC}"/>
              </a:ext>
            </a:extLst>
          </p:cNvPr>
          <p:cNvSpPr txBox="1"/>
          <p:nvPr/>
        </p:nvSpPr>
        <p:spPr>
          <a:xfrm>
            <a:off x="838200" y="5987018"/>
            <a:ext cx="4550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hlinkClick r:id="rId2"/>
              </a:rPr>
              <a:t>https://www.cs.technik.fhnw.ch/i4ds-datasets</a:t>
            </a:r>
            <a:endParaRPr lang="en-US" sz="18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AB3456-6C84-4B91-8ABE-26C6FD568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15.06.2021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4E123-1761-47D4-A8E4-8CD158083D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252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543B9-118A-4411-AA22-DD2737B4B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47D849-63B4-40F0-A8F7-91F08DD28F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Deep Neural Network</a:t>
            </a:r>
          </a:p>
          <a:p>
            <a:r>
              <a:rPr lang="en-US" dirty="0"/>
              <a:t>End-to-end: one model directly converts Swiss German speech to Standard German text (Speech Translation)</a:t>
            </a:r>
          </a:p>
          <a:p>
            <a:r>
              <a:rPr lang="en-US" dirty="0"/>
              <a:t>Avoids Swiss German text with all its problems</a:t>
            </a:r>
          </a:p>
          <a:p>
            <a:r>
              <a:rPr lang="en-US" dirty="0"/>
              <a:t>One model handles all dialects</a:t>
            </a:r>
          </a:p>
          <a:p>
            <a:r>
              <a:rPr lang="en-US" dirty="0"/>
              <a:t>Requires sentence-level speech-text-pairs as training data</a:t>
            </a:r>
          </a:p>
          <a:p>
            <a:r>
              <a:rPr lang="en-US" dirty="0"/>
              <a:t>Requires large amounts of training data (hundreds to thousands of hours)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474EBC-3705-485D-9F85-1BFC6ABE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15.06.2021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BEC66-562F-44E2-9A11-AB0E165B0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9AB2B-8948-4DB1-A36D-7CF15E2F2D4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795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8899</TotalTime>
  <Words>622</Words>
  <Application>Microsoft Office PowerPoint</Application>
  <PresentationFormat>Widescreen</PresentationFormat>
  <Paragraphs>121</Paragraphs>
  <Slides>12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Swiss Parliaments Corpus</vt:lpstr>
      <vt:lpstr>The Task</vt:lpstr>
      <vt:lpstr>The Task - Challenges</vt:lpstr>
      <vt:lpstr>Data Source</vt:lpstr>
      <vt:lpstr>Data Transformation</vt:lpstr>
      <vt:lpstr>Data Transformation</vt:lpstr>
      <vt:lpstr>Data Transformation</vt:lpstr>
      <vt:lpstr>Results - Data</vt:lpstr>
      <vt:lpstr>Model</vt:lpstr>
      <vt:lpstr>Model</vt:lpstr>
      <vt:lpstr>Results - Model</vt:lpstr>
      <vt:lpstr>Outlook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End-to-End Deep Learning for Swiss German Speech to Standard German Text</dc:title>
  <dc:creator>Plüss Michel</dc:creator>
  <cp:lastModifiedBy>Plüss Michel</cp:lastModifiedBy>
  <cp:revision>40</cp:revision>
  <dcterms:created xsi:type="dcterms:W3CDTF">2021-04-01T11:32:54Z</dcterms:created>
  <dcterms:modified xsi:type="dcterms:W3CDTF">2021-06-15T09:26:01Z</dcterms:modified>
</cp:coreProperties>
</file>