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5" r:id="rId13"/>
    <p:sldId id="281" r:id="rId14"/>
    <p:sldId id="267" r:id="rId15"/>
    <p:sldId id="287" r:id="rId16"/>
    <p:sldId id="268" r:id="rId17"/>
    <p:sldId id="276" r:id="rId18"/>
    <p:sldId id="277" r:id="rId19"/>
    <p:sldId id="269" r:id="rId20"/>
    <p:sldId id="272" r:id="rId21"/>
    <p:sldId id="286" r:id="rId22"/>
    <p:sldId id="273" r:id="rId23"/>
    <p:sldId id="282" r:id="rId24"/>
    <p:sldId id="278" r:id="rId25"/>
    <p:sldId id="275" r:id="rId26"/>
    <p:sldId id="279" r:id="rId27"/>
    <p:sldId id="280" r:id="rId28"/>
    <p:sldId id="283" r:id="rId29"/>
    <p:sldId id="284" r:id="rId30"/>
    <p:sldId id="288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Tabelle1!$B$7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Tabelle1!$A$8:$A$11</c:f>
              <c:strCache>
                <c:ptCount val="4"/>
                <c:pt idx="0">
                  <c:v>English</c:v>
                </c:pt>
                <c:pt idx="1">
                  <c:v>French</c:v>
                </c:pt>
                <c:pt idx="2">
                  <c:v>German</c:v>
                </c:pt>
                <c:pt idx="3">
                  <c:v>Italian</c:v>
                </c:pt>
              </c:strCache>
            </c:strRef>
          </c:cat>
          <c:val>
            <c:numRef>
              <c:f>Tabelle1!$B$8:$B$11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2-4249-95C2-815E2AB12C80}"/>
            </c:ext>
          </c:extLst>
        </c:ser>
        <c:ser>
          <c:idx val="1"/>
          <c:order val="1"/>
          <c:tx>
            <c:strRef>
              <c:f>Tabelle1!$C$7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Tabelle1!$A$8:$A$11</c:f>
              <c:strCache>
                <c:ptCount val="4"/>
                <c:pt idx="0">
                  <c:v>English</c:v>
                </c:pt>
                <c:pt idx="1">
                  <c:v>French</c:v>
                </c:pt>
                <c:pt idx="2">
                  <c:v>German</c:v>
                </c:pt>
                <c:pt idx="3">
                  <c:v>Italian</c:v>
                </c:pt>
              </c:strCache>
            </c:strRef>
          </c:cat>
          <c:val>
            <c:numRef>
              <c:f>Tabelle1!$C$8:$C$11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32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12-4249-95C2-815E2AB12C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0018264"/>
        <c:axId val="370017280"/>
      </c:barChart>
      <c:catAx>
        <c:axId val="370018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17280"/>
        <c:crosses val="autoZero"/>
        <c:auto val="1"/>
        <c:lblAlgn val="ctr"/>
        <c:lblOffset val="100"/>
        <c:noMultiLvlLbl val="0"/>
      </c:catAx>
      <c:valAx>
        <c:axId val="3700172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1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82345996836112E-2"/>
          <c:y val="0.13233092623286283"/>
          <c:w val="0.91615013630779862"/>
          <c:h val="0.71706371813855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Tabelle1!$B$15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Tabelle1!$A$16:$A$19</c:f>
              <c:strCache>
                <c:ptCount val="4"/>
                <c:pt idx="0">
                  <c:v>English</c:v>
                </c:pt>
                <c:pt idx="1">
                  <c:v>French</c:v>
                </c:pt>
                <c:pt idx="2">
                  <c:v>German</c:v>
                </c:pt>
                <c:pt idx="3">
                  <c:v>Italian</c:v>
                </c:pt>
              </c:strCache>
            </c:strRef>
          </c:cat>
          <c:val>
            <c:numRef>
              <c:f>Tabelle1!$B$16:$B$19</c:f>
              <c:numCache>
                <c:formatCode>General</c:formatCode>
                <c:ptCount val="4"/>
                <c:pt idx="0">
                  <c:v>2748</c:v>
                </c:pt>
                <c:pt idx="1">
                  <c:v>2120</c:v>
                </c:pt>
                <c:pt idx="2">
                  <c:v>1443</c:v>
                </c:pt>
                <c:pt idx="3">
                  <c:v>2293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7-40B8-B05F-D48990A852D1}"/>
            </c:ext>
          </c:extLst>
        </c:ser>
        <c:ser>
          <c:idx val="1"/>
          <c:order val="1"/>
          <c:tx>
            <c:strRef>
              <c:f>Tabelle1!$C$15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Tabelle1!$A$16:$A$19</c:f>
              <c:strCache>
                <c:ptCount val="4"/>
                <c:pt idx="0">
                  <c:v>English</c:v>
                </c:pt>
                <c:pt idx="1">
                  <c:v>French</c:v>
                </c:pt>
                <c:pt idx="2">
                  <c:v>German</c:v>
                </c:pt>
                <c:pt idx="3">
                  <c:v>Italian</c:v>
                </c:pt>
              </c:strCache>
            </c:strRef>
          </c:cat>
          <c:val>
            <c:numRef>
              <c:f>Tabelle1!$C$16:$C$19</c:f>
              <c:numCache>
                <c:formatCode>General</c:formatCode>
                <c:ptCount val="4"/>
                <c:pt idx="0">
                  <c:v>7752</c:v>
                </c:pt>
                <c:pt idx="1">
                  <c:v>2892</c:v>
                </c:pt>
                <c:pt idx="2">
                  <c:v>2193</c:v>
                </c:pt>
                <c:pt idx="3">
                  <c:v>1434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27-40B8-B05F-D48990A852D1}"/>
            </c:ext>
          </c:extLst>
        </c:ser>
        <c:ser>
          <c:idx val="2"/>
          <c:order val="2"/>
          <c:tx>
            <c:strRef>
              <c:f>Tabelle1!$D$15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Tabelle1!$A$16:$A$19</c:f>
              <c:strCache>
                <c:ptCount val="4"/>
                <c:pt idx="0">
                  <c:v>English</c:v>
                </c:pt>
                <c:pt idx="1">
                  <c:v>French</c:v>
                </c:pt>
                <c:pt idx="2">
                  <c:v>German</c:v>
                </c:pt>
                <c:pt idx="3">
                  <c:v>Italian</c:v>
                </c:pt>
              </c:strCache>
            </c:strRef>
          </c:cat>
          <c:val>
            <c:numRef>
              <c:f>Tabelle1!$D$16:$D$19</c:f>
              <c:numCache>
                <c:formatCode>General</c:formatCode>
                <c:ptCount val="4"/>
                <c:pt idx="0">
                  <c:v>7544</c:v>
                </c:pt>
                <c:pt idx="1">
                  <c:v>4095</c:v>
                </c:pt>
                <c:pt idx="2">
                  <c:v>5319</c:v>
                </c:pt>
                <c:pt idx="3">
                  <c:v>2942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27-40B8-B05F-D48990A852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40892744"/>
        <c:axId val="440893072"/>
      </c:barChart>
      <c:catAx>
        <c:axId val="44089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893072"/>
        <c:crosses val="autoZero"/>
        <c:auto val="1"/>
        <c:lblAlgn val="ctr"/>
        <c:lblOffset val="100"/>
        <c:noMultiLvlLbl val="0"/>
      </c:catAx>
      <c:valAx>
        <c:axId val="4408930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89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dirty="0"/>
              <a:t>Number of Profiles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English</c:v>
                </c:pt>
                <c:pt idx="1">
                  <c:v>Spanish</c:v>
                </c:pt>
                <c:pt idx="2">
                  <c:v>Portuguese</c:v>
                </c:pt>
                <c:pt idx="3">
                  <c:v>Arab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3600</c:v>
                </c:pt>
                <c:pt idx="1">
                  <c:v>4800</c:v>
                </c:pt>
                <c:pt idx="2">
                  <c:v>1200</c:v>
                </c:pt>
                <c:pt idx="3">
                  <c:v>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A-4649-808C-85FDE75955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468004176"/>
        <c:axId val="468003520"/>
      </c:barChart>
      <c:catAx>
        <c:axId val="46800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03520"/>
        <c:crosses val="autoZero"/>
        <c:auto val="1"/>
        <c:lblAlgn val="ctr"/>
        <c:lblOffset val="100"/>
        <c:noMultiLvlLbl val="0"/>
      </c:catAx>
      <c:valAx>
        <c:axId val="468003520"/>
        <c:scaling>
          <c:orientation val="minMax"/>
        </c:scaling>
        <c:delete val="1"/>
        <c:axPos val="l"/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4680041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English</c:v>
                </c:pt>
                <c:pt idx="1">
                  <c:v>Spanish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26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A-4649-808C-85FDE759550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English</c:v>
                </c:pt>
                <c:pt idx="1">
                  <c:v>Spanish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136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A-4649-808C-85FDE759550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35-49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English</c:v>
                </c:pt>
                <c:pt idx="1">
                  <c:v>Spanish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182</c:v>
                </c:pt>
                <c:pt idx="1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0-44E9-A934-F4023456A4A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50-64</c:v>
                </c:pt>
              </c:strCache>
            </c:strRef>
          </c:tx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English</c:v>
                </c:pt>
                <c:pt idx="1">
                  <c:v>Spanish</c:v>
                </c:pt>
              </c:strCache>
            </c:strRef>
          </c:cat>
          <c:val>
            <c:numRef>
              <c:f>Tabelle1!$E$2:$E$3</c:f>
              <c:numCache>
                <c:formatCode>General</c:formatCode>
                <c:ptCount val="2"/>
                <c:pt idx="0">
                  <c:v>78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60-44E9-A934-F4023456A4A6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3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English</c:v>
                </c:pt>
                <c:pt idx="1">
                  <c:v>Spanish</c:v>
                </c:pt>
              </c:strCache>
            </c:strRef>
          </c:cat>
          <c:val>
            <c:numRef>
              <c:f>Tabelle1!$F$2:$F$3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60-44E9-A934-F4023456A4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68004176"/>
        <c:axId val="468003520"/>
      </c:barChart>
      <c:catAx>
        <c:axId val="46800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03520"/>
        <c:crosses val="autoZero"/>
        <c:auto val="1"/>
        <c:lblAlgn val="ctr"/>
        <c:lblOffset val="100"/>
        <c:noMultiLvlLbl val="0"/>
      </c:catAx>
      <c:valAx>
        <c:axId val="4680035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0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English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Gender</c:v>
                </c:pt>
                <c:pt idx="1">
                  <c:v>Variety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79.040000000000006</c:v>
                </c:pt>
                <c:pt idx="1">
                  <c:v>79.03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A-4649-808C-85FDE759550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Spanish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Gender</c:v>
                </c:pt>
                <c:pt idx="1">
                  <c:v>Variety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72.45</c:v>
                </c:pt>
                <c:pt idx="1">
                  <c:v>92.04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A-4649-808C-85FDE759550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Portuguese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Gender</c:v>
                </c:pt>
                <c:pt idx="1">
                  <c:v>Variety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79.47</c:v>
                </c:pt>
                <c:pt idx="1">
                  <c:v>98.67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0-44E9-A934-F4023456A4A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Arab</c:v>
                </c:pt>
              </c:strCache>
            </c:strRef>
          </c:tx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Gender</c:v>
                </c:pt>
                <c:pt idx="1">
                  <c:v>Variety</c:v>
                </c:pt>
              </c:strCache>
            </c:strRef>
          </c:cat>
          <c:val>
            <c:numRef>
              <c:f>Tabelle1!$E$2:$E$3</c:f>
              <c:numCache>
                <c:formatCode>General</c:formatCode>
                <c:ptCount val="2"/>
                <c:pt idx="0">
                  <c:v>71.459999999999994</c:v>
                </c:pt>
                <c:pt idx="1">
                  <c:v>78.849999999999994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60-44E9-A934-F4023456A4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68004176"/>
        <c:axId val="468003520"/>
      </c:barChart>
      <c:catAx>
        <c:axId val="46800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03520"/>
        <c:crosses val="autoZero"/>
        <c:auto val="1"/>
        <c:lblAlgn val="ctr"/>
        <c:lblOffset val="100"/>
        <c:noMultiLvlLbl val="0"/>
      </c:catAx>
      <c:valAx>
        <c:axId val="4680035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0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CNN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Gender</c:v>
                </c:pt>
                <c:pt idx="1">
                  <c:v>Variety</c:v>
                </c:pt>
                <c:pt idx="2">
                  <c:v>Age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73.23</c:v>
                </c:pt>
                <c:pt idx="1">
                  <c:v>70.900000000000006</c:v>
                </c:pt>
                <c:pt idx="2">
                  <c:v>48.94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A-4649-808C-85FDE759550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LSTM-Att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Gender</c:v>
                </c:pt>
                <c:pt idx="1">
                  <c:v>Variety</c:v>
                </c:pt>
                <c:pt idx="2">
                  <c:v>Age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78.7</c:v>
                </c:pt>
                <c:pt idx="1">
                  <c:v>78.72</c:v>
                </c:pt>
                <c:pt idx="2">
                  <c:v>47.838000000000001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A-4649-808C-85FDE759550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GRU-Att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Gender</c:v>
                </c:pt>
                <c:pt idx="1">
                  <c:v>Variety</c:v>
                </c:pt>
                <c:pt idx="2">
                  <c:v>Age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79.03</c:v>
                </c:pt>
                <c:pt idx="1">
                  <c:v>79.03</c:v>
                </c:pt>
                <c:pt idx="2">
                  <c:v>46.142000000000003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0-44E9-A934-F4023456A4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68004176"/>
        <c:axId val="468003520"/>
      </c:barChart>
      <c:catAx>
        <c:axId val="46800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03520"/>
        <c:crosses val="autoZero"/>
        <c:auto val="1"/>
        <c:lblAlgn val="ctr"/>
        <c:lblOffset val="100"/>
        <c:noMultiLvlLbl val="0"/>
      </c:catAx>
      <c:valAx>
        <c:axId val="4680035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0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CNN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Gender</c:v>
                </c:pt>
                <c:pt idx="1">
                  <c:v>Variety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73.23</c:v>
                </c:pt>
                <c:pt idx="1">
                  <c:v>70.900000000000006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A-4649-808C-85FDE759550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LSTM-Att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Gender</c:v>
                </c:pt>
                <c:pt idx="1">
                  <c:v>Variety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78.7</c:v>
                </c:pt>
                <c:pt idx="1">
                  <c:v>78.72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A-4649-808C-85FDE759550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GRU-Att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Gender</c:v>
                </c:pt>
                <c:pt idx="1">
                  <c:v>Variety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79.03</c:v>
                </c:pt>
                <c:pt idx="1">
                  <c:v>79.03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0-44E9-A934-F4023456A4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68004176"/>
        <c:axId val="468003520"/>
      </c:barChart>
      <c:catAx>
        <c:axId val="46800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03520"/>
        <c:crosses val="autoZero"/>
        <c:auto val="1"/>
        <c:lblAlgn val="ctr"/>
        <c:lblOffset val="100"/>
        <c:noMultiLvlLbl val="0"/>
      </c:catAx>
      <c:valAx>
        <c:axId val="4680035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0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Training</c:v>
                </c:pt>
                <c:pt idx="1">
                  <c:v>Validation</c:v>
                </c:pt>
                <c:pt idx="2">
                  <c:v>Test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21960</c:v>
                </c:pt>
                <c:pt idx="1">
                  <c:v>3270</c:v>
                </c:pt>
                <c:pt idx="2">
                  <c:v>12600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60-4C5C-A55D-8D5606A863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74572880"/>
        <c:axId val="474575832"/>
      </c:barChart>
      <c:catAx>
        <c:axId val="47457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575832"/>
        <c:crosses val="autoZero"/>
        <c:auto val="1"/>
        <c:lblAlgn val="ctr"/>
        <c:lblOffset val="100"/>
        <c:noMultiLvlLbl val="0"/>
      </c:catAx>
      <c:valAx>
        <c:axId val="474575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57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7DD03-656B-4C2E-AD5A-026ECADCA431}" type="datetimeFigureOut">
              <a:rPr lang="de-CH" smtClean="0"/>
              <a:t>08.06.2017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634AE-22E7-483E-9950-5F5C703723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180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015CE-A915-453B-9927-7CBD496B7EB9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BF08B-A50D-46DE-9662-974DE8DC1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9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morning. My name is Jan and I’m working as a research assistant at the Zurich university of applied sciences in Marks group. Today I will give you an overview of Deep Learning for Text Analysis is used, how it performs and where the challenges and limitations lie.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F08B-A50D-46DE-9662-974DE8DC1B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0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65694" y="691990"/>
            <a:ext cx="8488263" cy="1080839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CH" dirty="0" err="1"/>
              <a:t>Departementsname</a:t>
            </a:r>
            <a:r>
              <a:rPr lang="de-CH" dirty="0"/>
              <a:t> oder Institutsname eintragen, max. 3 Zeilen</a:t>
            </a:r>
            <a:endParaRPr lang="de-CH" noProof="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65694" y="2133106"/>
            <a:ext cx="10458658" cy="3958308"/>
          </a:xfrm>
        </p:spPr>
        <p:txBody>
          <a:bodyPr tIns="0"/>
          <a:lstStyle>
            <a:lvl1pPr marL="0" indent="0">
              <a:buFontTx/>
              <a:buNone/>
              <a:defRPr sz="2400" cap="all" baseline="0"/>
            </a:lvl1pPr>
          </a:lstStyle>
          <a:p>
            <a:pPr lvl="0"/>
            <a:r>
              <a:rPr lang="de-CH" noProof="0" dirty="0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68643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948" y="1617411"/>
            <a:ext cx="11797705" cy="16687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3339" y="4293096"/>
            <a:ext cx="11809312" cy="108012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7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934" y="1412776"/>
            <a:ext cx="11904133" cy="4753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741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9699" y="1412780"/>
            <a:ext cx="5765803" cy="47311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3"/>
          </p:nvPr>
        </p:nvSpPr>
        <p:spPr>
          <a:xfrm>
            <a:off x="6286501" y="1412777"/>
            <a:ext cx="5750553" cy="47308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37277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620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210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1" y="1412780"/>
            <a:ext cx="5749728" cy="47311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3933" y="1412778"/>
            <a:ext cx="5761566" cy="47441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43934" y="188912"/>
            <a:ext cx="9262165" cy="936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505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3934" y="1412776"/>
            <a:ext cx="11904133" cy="39450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143934" y="5572140"/>
            <a:ext cx="9313333" cy="584832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43934" y="188912"/>
            <a:ext cx="9262165" cy="936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678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3934" y="1484784"/>
            <a:ext cx="9313333" cy="468106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8364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911096" y="1484785"/>
            <a:ext cx="2125134" cy="467218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2097" y="1484784"/>
            <a:ext cx="9313333" cy="468106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6362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3"/>
            <a:ext cx="10363200" cy="8747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14400" y="1628778"/>
            <a:ext cx="5080000" cy="4467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28778"/>
            <a:ext cx="5080000" cy="4467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108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865694" y="2493086"/>
            <a:ext cx="10458660" cy="35983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65694" y="1772828"/>
            <a:ext cx="10458660" cy="432286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de-CH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28667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3"/>
            <a:ext cx="10363200" cy="8747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14400" y="1628778"/>
            <a:ext cx="5080000" cy="4467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6197600" y="1628778"/>
            <a:ext cx="5080000" cy="4467225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28258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3381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865694" y="1772827"/>
            <a:ext cx="5051502" cy="4318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Inhaltsplatzhalter 4"/>
          <p:cNvSpPr>
            <a:spLocks noGrp="1"/>
          </p:cNvSpPr>
          <p:nvPr>
            <p:ph sz="quarter" idx="12"/>
          </p:nvPr>
        </p:nvSpPr>
        <p:spPr>
          <a:xfrm>
            <a:off x="6272853" y="1772827"/>
            <a:ext cx="5051502" cy="4318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546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Untertitel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865694" y="2493086"/>
            <a:ext cx="5051502" cy="35983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65694" y="1772828"/>
            <a:ext cx="5051502" cy="432286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72853" y="1772827"/>
            <a:ext cx="5051502" cy="432286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8" name="Inhaltsplatzhalter 4"/>
          <p:cNvSpPr>
            <a:spLocks noGrp="1"/>
          </p:cNvSpPr>
          <p:nvPr>
            <p:ph sz="quarter" idx="14"/>
          </p:nvPr>
        </p:nvSpPr>
        <p:spPr>
          <a:xfrm>
            <a:off x="6272853" y="2493087"/>
            <a:ext cx="5051502" cy="35983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887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257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865694" y="1772827"/>
            <a:ext cx="5051502" cy="4318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Inhaltsplatzhalter 4"/>
          <p:cNvSpPr>
            <a:spLocks noGrp="1"/>
          </p:cNvSpPr>
          <p:nvPr>
            <p:ph sz="quarter" idx="12"/>
          </p:nvPr>
        </p:nvSpPr>
        <p:spPr>
          <a:xfrm>
            <a:off x="6272853" y="1772827"/>
            <a:ext cx="5051502" cy="4318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530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052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89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89" y="1340768"/>
            <a:ext cx="5669246" cy="424847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163943" y="5445224"/>
            <a:ext cx="10103338" cy="720080"/>
          </a:xfrm>
        </p:spPr>
        <p:txBody>
          <a:bodyPr/>
          <a:lstStyle>
            <a:lvl1pPr algn="ctr">
              <a:defRPr sz="4000" b="1">
                <a:latin typeface="Helvetica Neue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71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947" y="1617411"/>
            <a:ext cx="9274827" cy="166876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49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5694" y="691991"/>
            <a:ext cx="8500359" cy="77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Titelmasterformat durch Klicken bearbeiten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694" y="1772827"/>
            <a:ext cx="10458660" cy="431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032325" y="6641655"/>
            <a:ext cx="1348433" cy="17566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lnSpc>
                <a:spcPts val="2939"/>
              </a:lnSpc>
              <a:spcBef>
                <a:spcPct val="0"/>
              </a:spcBef>
              <a:spcAft>
                <a:spcPts val="1469"/>
              </a:spcAft>
              <a:defRPr sz="26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19847" algn="l" rtl="0" fontAlgn="base">
              <a:lnSpc>
                <a:spcPts val="2939"/>
              </a:lnSpc>
              <a:spcBef>
                <a:spcPct val="0"/>
              </a:spcBef>
              <a:spcAft>
                <a:spcPts val="1469"/>
              </a:spcAft>
              <a:defRPr sz="26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839694" algn="l" rtl="0" fontAlgn="base">
              <a:lnSpc>
                <a:spcPts val="2939"/>
              </a:lnSpc>
              <a:spcBef>
                <a:spcPct val="0"/>
              </a:spcBef>
              <a:spcAft>
                <a:spcPts val="1469"/>
              </a:spcAft>
              <a:defRPr sz="26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259540" algn="l" rtl="0" fontAlgn="base">
              <a:lnSpc>
                <a:spcPts val="2939"/>
              </a:lnSpc>
              <a:spcBef>
                <a:spcPct val="0"/>
              </a:spcBef>
              <a:spcAft>
                <a:spcPts val="1469"/>
              </a:spcAft>
              <a:defRPr sz="26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679387" algn="l" rtl="0" fontAlgn="base">
              <a:lnSpc>
                <a:spcPts val="2939"/>
              </a:lnSpc>
              <a:spcBef>
                <a:spcPct val="0"/>
              </a:spcBef>
              <a:spcAft>
                <a:spcPts val="1469"/>
              </a:spcAft>
              <a:defRPr sz="26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099234" algn="l" defTabSz="839694" rtl="0" eaLnBrk="1" latinLnBrk="0" hangingPunct="1">
              <a:defRPr sz="26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519081" algn="l" defTabSz="839694" rtl="0" eaLnBrk="1" latinLnBrk="0" hangingPunct="1">
              <a:defRPr sz="26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2938927" algn="l" defTabSz="839694" rtl="0" eaLnBrk="1" latinLnBrk="0" hangingPunct="1">
              <a:defRPr sz="26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358774" algn="l" defTabSz="839694" rtl="0" eaLnBrk="1" latinLnBrk="0" hangingPunct="1">
              <a:defRPr sz="26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4E97ACF3-48BE-40F2-BA44-55735D8F688F}" type="slidenum">
              <a:rPr lang="de-DE" sz="600" b="0" smtClean="0">
                <a:solidFill>
                  <a:srgbClr val="FFFFFF">
                    <a:lumMod val="65000"/>
                  </a:srgbClr>
                </a:solidFill>
              </a:rPr>
              <a:pPr algn="r" eaLnBrk="1" hangingPunct="1">
                <a:lnSpc>
                  <a:spcPct val="100000"/>
                </a:lnSpc>
              </a:pPr>
              <a:t>‹Nr.›</a:t>
            </a:fld>
            <a:endParaRPr lang="de-DE" sz="600" b="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152828" y="6641566"/>
            <a:ext cx="1171525" cy="21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r" defTabSz="957584"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600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+mn-ea"/>
              </a:rPr>
              <a:t>Swiss Text, June 2016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65694" y="6665444"/>
            <a:ext cx="1171525" cy="21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l" defTabSz="957584"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600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+mn-ea"/>
              </a:rPr>
              <a:t>Jan</a:t>
            </a:r>
            <a:r>
              <a:rPr lang="de-DE" sz="600" baseline="0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+mn-ea"/>
              </a:rPr>
              <a:t> Deriu</a:t>
            </a:r>
            <a:endParaRPr lang="de-DE" sz="600" dirty="0">
              <a:solidFill>
                <a:srgbClr val="FFFFFF">
                  <a:lumMod val="65000"/>
                </a:srgbClr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653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57584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57584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599" b="1">
          <a:solidFill>
            <a:schemeClr val="tx2"/>
          </a:solidFill>
          <a:latin typeface="Arial" charset="0"/>
        </a:defRPr>
      </a:lvl2pPr>
      <a:lvl3pPr algn="l" defTabSz="957584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599" b="1">
          <a:solidFill>
            <a:schemeClr val="tx2"/>
          </a:solidFill>
          <a:latin typeface="Arial" charset="0"/>
        </a:defRPr>
      </a:lvl3pPr>
      <a:lvl4pPr algn="l" defTabSz="957584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599" b="1">
          <a:solidFill>
            <a:schemeClr val="tx2"/>
          </a:solidFill>
          <a:latin typeface="Arial" charset="0"/>
        </a:defRPr>
      </a:lvl4pPr>
      <a:lvl5pPr algn="l" defTabSz="957584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599" b="1">
          <a:solidFill>
            <a:schemeClr val="tx2"/>
          </a:solidFill>
          <a:latin typeface="Arial" charset="0"/>
        </a:defRPr>
      </a:lvl5pPr>
      <a:lvl6pPr marL="419763" algn="l" defTabSz="957584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599" b="1">
          <a:solidFill>
            <a:schemeClr val="tx2"/>
          </a:solidFill>
          <a:latin typeface="Arial" charset="0"/>
        </a:defRPr>
      </a:lvl6pPr>
      <a:lvl7pPr marL="839526" algn="l" defTabSz="957584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599" b="1">
          <a:solidFill>
            <a:schemeClr val="tx2"/>
          </a:solidFill>
          <a:latin typeface="Arial" charset="0"/>
        </a:defRPr>
      </a:lvl7pPr>
      <a:lvl8pPr marL="1259288" algn="l" defTabSz="957584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599" b="1">
          <a:solidFill>
            <a:schemeClr val="tx2"/>
          </a:solidFill>
          <a:latin typeface="Arial" charset="0"/>
        </a:defRPr>
      </a:lvl8pPr>
      <a:lvl9pPr marL="1679051" algn="l" defTabSz="957584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59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57584" rtl="0" eaLnBrk="1" fontAlgn="base" hangingPunct="1">
        <a:lnSpc>
          <a:spcPct val="100000"/>
        </a:lnSpc>
        <a:spcBef>
          <a:spcPct val="0"/>
        </a:spcBef>
        <a:spcAft>
          <a:spcPts val="0"/>
        </a:spcAft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51950" indent="-251950" algn="l" defTabSz="957584" rtl="0" eaLnBrk="1" fontAlgn="base" hangingPunct="1">
        <a:lnSpc>
          <a:spcPct val="100000"/>
        </a:lnSpc>
        <a:spcBef>
          <a:spcPct val="0"/>
        </a:spcBef>
        <a:spcAft>
          <a:spcPts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03899" indent="-251950" algn="l" defTabSz="957584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755849" indent="-251950" algn="l" defTabSz="957584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4pPr>
      <a:lvl5pPr marL="1007798" indent="-251950" algn="l" defTabSz="957584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5pPr>
      <a:lvl6pPr marL="2572505" indent="-237574" algn="l" defTabSz="957584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6pPr>
      <a:lvl7pPr marL="2992267" indent="-237574" algn="l" defTabSz="957584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7pPr>
      <a:lvl8pPr marL="3412030" indent="-237574" algn="l" defTabSz="957584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8pPr>
      <a:lvl9pPr marL="3831793" indent="-237574" algn="l" defTabSz="957584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3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763" algn="l" defTabSz="83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526" algn="l" defTabSz="83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288" algn="l" defTabSz="83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051" algn="l" defTabSz="83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8814" algn="l" defTabSz="83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8577" algn="l" defTabSz="83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339" algn="l" defTabSz="83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102" algn="l" defTabSz="83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12192000" cy="1214438"/>
          </a:xfrm>
          <a:prstGeom prst="rect">
            <a:avLst/>
          </a:prstGeom>
          <a:solidFill>
            <a:srgbClr val="006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144586" y="188958"/>
            <a:ext cx="9261231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44586" y="1484322"/>
            <a:ext cx="11902831" cy="511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32" name="Textfeld 8"/>
          <p:cNvSpPr txBox="1">
            <a:spLocks noChangeArrowheads="1"/>
          </p:cNvSpPr>
          <p:nvPr/>
        </p:nvSpPr>
        <p:spPr bwMode="auto">
          <a:xfrm>
            <a:off x="130938" y="6658020"/>
            <a:ext cx="11902953" cy="2000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CH" sz="700" baseline="0" dirty="0">
                <a:cs typeface="Arial" charset="0"/>
              </a:rPr>
              <a:t>Mark Cieliebak – ZHAW 			CAS IE – Sentiment Analyse					    </a:t>
            </a:r>
            <a:fld id="{3F8597B4-1821-4333-9E58-797D5D88485B}" type="slidenum">
              <a:rPr lang="de-CH" sz="700" baseline="0" smtClean="0">
                <a:cs typeface="Arial" charset="0"/>
              </a:rPr>
              <a:t>‹Nr.›</a:t>
            </a:fld>
            <a:endParaRPr lang="de-DE" sz="700" dirty="0">
              <a:cs typeface="Arial" charset="0"/>
            </a:endParaRPr>
          </a:p>
        </p:txBody>
      </p:sp>
      <p:pic>
        <p:nvPicPr>
          <p:cNvPr id="1033" name="Grafik 12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620768" y="190545"/>
            <a:ext cx="2475524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203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266AB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266AB"/>
        </a:buClr>
        <a:buSzPct val="10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266AB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266AB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266AB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9669" y="1380931"/>
            <a:ext cx="8586216" cy="1707502"/>
          </a:xfrm>
        </p:spPr>
        <p:txBody>
          <a:bodyPr/>
          <a:lstStyle/>
          <a:p>
            <a:r>
              <a:rPr lang="de-CH" sz="4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Deep Learning for Text Analysis</a:t>
            </a:r>
            <a:br>
              <a:rPr lang="de-CH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CH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do we stand?</a:t>
            </a:r>
          </a:p>
        </p:txBody>
      </p:sp>
      <p:pic>
        <p:nvPicPr>
          <p:cNvPr id="4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60"/>
          <a:stretch/>
        </p:blipFill>
        <p:spPr>
          <a:xfrm>
            <a:off x="9090670" y="5262464"/>
            <a:ext cx="890429" cy="982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97" y="5262464"/>
            <a:ext cx="1587215" cy="983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9669" y="4923910"/>
            <a:ext cx="35042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Jan Deriu</a:t>
            </a:r>
          </a:p>
          <a:p>
            <a:endParaRPr lang="de-CH" sz="1600" dirty="0"/>
          </a:p>
          <a:p>
            <a:r>
              <a:rPr lang="de-CH" sz="1400" dirty="0">
                <a:solidFill>
                  <a:schemeClr val="tx2"/>
                </a:solidFill>
              </a:rPr>
              <a:t>SwissText Conference, 9</a:t>
            </a:r>
            <a:r>
              <a:rPr lang="de-CH" sz="1400" baseline="30000" dirty="0">
                <a:solidFill>
                  <a:schemeClr val="tx2"/>
                </a:solidFill>
              </a:rPr>
              <a:t>th</a:t>
            </a:r>
            <a:r>
              <a:rPr lang="de-CH" sz="1400" dirty="0">
                <a:solidFill>
                  <a:schemeClr val="tx2"/>
                </a:solidFill>
              </a:rPr>
              <a:t> June 2016</a:t>
            </a:r>
          </a:p>
        </p:txBody>
      </p:sp>
    </p:spTree>
    <p:extLst>
      <p:ext uri="{BB962C8B-B14F-4D97-AF65-F5344CB8AC3E}">
        <p14:creationId xmlns:p14="http://schemas.microsoft.com/office/powerpoint/2010/main" val="10487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2874906"/>
              </p:ext>
            </p:extLst>
          </p:nvPr>
        </p:nvGraphicFramePr>
        <p:xfrm>
          <a:off x="598187" y="2019603"/>
          <a:ext cx="11251095" cy="185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0219">
                  <a:extLst>
                    <a:ext uri="{9D8B030D-6E8A-4147-A177-3AD203B41FA5}">
                      <a16:colId xmlns:a16="http://schemas.microsoft.com/office/drawing/2014/main" val="891965555"/>
                    </a:ext>
                  </a:extLst>
                </a:gridCol>
                <a:gridCol w="2250219">
                  <a:extLst>
                    <a:ext uri="{9D8B030D-6E8A-4147-A177-3AD203B41FA5}">
                      <a16:colId xmlns:a16="http://schemas.microsoft.com/office/drawing/2014/main" val="1535798645"/>
                    </a:ext>
                  </a:extLst>
                </a:gridCol>
                <a:gridCol w="2250219">
                  <a:extLst>
                    <a:ext uri="{9D8B030D-6E8A-4147-A177-3AD203B41FA5}">
                      <a16:colId xmlns:a16="http://schemas.microsoft.com/office/drawing/2014/main" val="3638188636"/>
                    </a:ext>
                  </a:extLst>
                </a:gridCol>
                <a:gridCol w="2250219">
                  <a:extLst>
                    <a:ext uri="{9D8B030D-6E8A-4147-A177-3AD203B41FA5}">
                      <a16:colId xmlns:a16="http://schemas.microsoft.com/office/drawing/2014/main" val="801406222"/>
                    </a:ext>
                  </a:extLst>
                </a:gridCol>
                <a:gridCol w="2250219">
                  <a:extLst>
                    <a:ext uri="{9D8B030D-6E8A-4147-A177-3AD203B41FA5}">
                      <a16:colId xmlns:a16="http://schemas.microsoft.com/office/drawing/2014/main" val="825885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Method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English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French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German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Italian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894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SL-CNN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63.49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64.79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65.09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67.79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574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SL-CNN (no dist.)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60.46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63.25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62.10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64.08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7426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SVM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60.61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655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48.60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53.86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52.40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52.71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646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62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Competition Winner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14141" t="16382" r="64703" b="11354"/>
          <a:stretch/>
        </p:blipFill>
        <p:spPr>
          <a:xfrm>
            <a:off x="865694" y="1393869"/>
            <a:ext cx="5188758" cy="4984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09" t="15034" r="75127" b="24286"/>
          <a:stretch/>
        </p:blipFill>
        <p:spPr>
          <a:xfrm>
            <a:off x="6522099" y="1558501"/>
            <a:ext cx="3974840" cy="49169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1722" y="1191515"/>
            <a:ext cx="1297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SemEval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3118" y="1187251"/>
            <a:ext cx="1169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EvalIta 2016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951722" y="1931437"/>
            <a:ext cx="5102730" cy="195943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/>
            </a:pPr>
            <a:endParaRPr kumimoji="0" lang="de-CH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45086" y="5928051"/>
            <a:ext cx="3421224" cy="174170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/>
            </a:pPr>
            <a:endParaRPr kumimoji="0" lang="de-CH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0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Summary Sentiment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Easy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en-US" dirty="0"/>
              <a:t>adapt</a:t>
            </a:r>
            <a:r>
              <a:rPr lang="de-CH" dirty="0"/>
              <a:t> </a:t>
            </a:r>
            <a:r>
              <a:rPr lang="en-US" dirty="0"/>
              <a:t>for</a:t>
            </a:r>
            <a:r>
              <a:rPr lang="de-CH" dirty="0"/>
              <a:t> multiple languages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Data-intensive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22925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2: Gender, Age and Variety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35" y="2389310"/>
            <a:ext cx="2581275" cy="17716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228" y="2227385"/>
            <a:ext cx="1612825" cy="81921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53" y="2227384"/>
            <a:ext cx="1612828" cy="8192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228" y="3046597"/>
            <a:ext cx="1612825" cy="80641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53" y="3046597"/>
            <a:ext cx="1612828" cy="806414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0" y="1096185"/>
            <a:ext cx="1665455" cy="16654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3" y="2227384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2: Gender and Variety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79" y="2697258"/>
            <a:ext cx="1612825" cy="81921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704" y="2697257"/>
            <a:ext cx="1612828" cy="8192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79" y="3516470"/>
            <a:ext cx="1612825" cy="80641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704" y="3516470"/>
            <a:ext cx="1612828" cy="806414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0" y="1096185"/>
            <a:ext cx="1665455" cy="16654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70" y="2227384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6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- PAN 2017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566958837"/>
              </p:ext>
            </p:extLst>
          </p:nvPr>
        </p:nvGraphicFramePr>
        <p:xfrm>
          <a:off x="1435000" y="1337885"/>
          <a:ext cx="8128000" cy="503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1015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Variety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95620114"/>
              </p:ext>
            </p:extLst>
          </p:nvPr>
        </p:nvGraphicFramePr>
        <p:xfrm>
          <a:off x="597159" y="2445042"/>
          <a:ext cx="11137437" cy="185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655">
                  <a:extLst>
                    <a:ext uri="{9D8B030D-6E8A-4147-A177-3AD203B41FA5}">
                      <a16:colId xmlns:a16="http://schemas.microsoft.com/office/drawing/2014/main" val="298256431"/>
                    </a:ext>
                  </a:extLst>
                </a:gridCol>
                <a:gridCol w="1333521">
                  <a:extLst>
                    <a:ext uri="{9D8B030D-6E8A-4147-A177-3AD203B41FA5}">
                      <a16:colId xmlns:a16="http://schemas.microsoft.com/office/drawing/2014/main" val="4146609465"/>
                    </a:ext>
                  </a:extLst>
                </a:gridCol>
                <a:gridCol w="1374377">
                  <a:extLst>
                    <a:ext uri="{9D8B030D-6E8A-4147-A177-3AD203B41FA5}">
                      <a16:colId xmlns:a16="http://schemas.microsoft.com/office/drawing/2014/main" val="1284091650"/>
                    </a:ext>
                  </a:extLst>
                </a:gridCol>
                <a:gridCol w="1374377">
                  <a:extLst>
                    <a:ext uri="{9D8B030D-6E8A-4147-A177-3AD203B41FA5}">
                      <a16:colId xmlns:a16="http://schemas.microsoft.com/office/drawing/2014/main" val="2780010263"/>
                    </a:ext>
                  </a:extLst>
                </a:gridCol>
                <a:gridCol w="1374377">
                  <a:extLst>
                    <a:ext uri="{9D8B030D-6E8A-4147-A177-3AD203B41FA5}">
                      <a16:colId xmlns:a16="http://schemas.microsoft.com/office/drawing/2014/main" val="76155805"/>
                    </a:ext>
                  </a:extLst>
                </a:gridCol>
                <a:gridCol w="1547199">
                  <a:extLst>
                    <a:ext uri="{9D8B030D-6E8A-4147-A177-3AD203B41FA5}">
                      <a16:colId xmlns:a16="http://schemas.microsoft.com/office/drawing/2014/main" val="4031415745"/>
                    </a:ext>
                  </a:extLst>
                </a:gridCol>
                <a:gridCol w="1201554">
                  <a:extLst>
                    <a:ext uri="{9D8B030D-6E8A-4147-A177-3AD203B41FA5}">
                      <a16:colId xmlns:a16="http://schemas.microsoft.com/office/drawing/2014/main" val="5256239"/>
                    </a:ext>
                  </a:extLst>
                </a:gridCol>
                <a:gridCol w="1374377">
                  <a:extLst>
                    <a:ext uri="{9D8B030D-6E8A-4147-A177-3AD203B41FA5}">
                      <a16:colId xmlns:a16="http://schemas.microsoft.com/office/drawing/2014/main" val="1810762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Language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184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English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Australian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Canadian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British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Irish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Zealand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338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Spanish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Argentina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Colombia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Mexico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Peru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Spain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Venezuela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6286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Portuguese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Portugal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401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Arabic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Egypt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Gulf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effectLst/>
                        </a:rPr>
                        <a:t>Maghrebi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effectLst/>
                        </a:rPr>
                        <a:t>Levantine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6308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17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– Age PAN 2016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699041232"/>
              </p:ext>
            </p:extLst>
          </p:nvPr>
        </p:nvGraphicFramePr>
        <p:xfrm>
          <a:off x="1425670" y="1393869"/>
          <a:ext cx="8128000" cy="503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540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F1 scores: GRU – PAN 2017</a:t>
            </a: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422471306"/>
              </p:ext>
            </p:extLst>
          </p:nvPr>
        </p:nvGraphicFramePr>
        <p:xfrm>
          <a:off x="1556159" y="123887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721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Architectures (English only) 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01183831"/>
              </p:ext>
            </p:extLst>
          </p:nvPr>
        </p:nvGraphicFramePr>
        <p:xfrm>
          <a:off x="865188" y="1773238"/>
          <a:ext cx="1045845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496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Intro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0" r="4555"/>
          <a:stretch/>
        </p:blipFill>
        <p:spPr>
          <a:xfrm>
            <a:off x="2068067" y="1744825"/>
            <a:ext cx="6646725" cy="3390358"/>
          </a:xfrm>
        </p:spPr>
      </p:pic>
    </p:spTree>
    <p:extLst>
      <p:ext uri="{BB962C8B-B14F-4D97-AF65-F5344CB8AC3E}">
        <p14:creationId xmlns:p14="http://schemas.microsoft.com/office/powerpoint/2010/main" val="1888280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Architectures (English only) 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06496185"/>
              </p:ext>
            </p:extLst>
          </p:nvPr>
        </p:nvGraphicFramePr>
        <p:xfrm>
          <a:off x="865188" y="1773238"/>
          <a:ext cx="1045845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0050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PAN 2016 (English only)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18" y="1349638"/>
            <a:ext cx="4799424" cy="4741600"/>
          </a:xfrm>
        </p:spPr>
      </p:pic>
      <p:sp>
        <p:nvSpPr>
          <p:cNvPr id="5" name="Rechteck 4"/>
          <p:cNvSpPr/>
          <p:nvPr/>
        </p:nvSpPr>
        <p:spPr bwMode="auto">
          <a:xfrm>
            <a:off x="3415004" y="2248678"/>
            <a:ext cx="4864738" cy="279918"/>
          </a:xfrm>
          <a:prstGeom prst="rect">
            <a:avLst/>
          </a:prstGeom>
          <a:solidFill>
            <a:schemeClr val="accent4">
              <a:lumMod val="75000"/>
              <a:alpha val="3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0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Good data yields good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In Deep Learning the focus lies in finding and tuning the correct architecture</a:t>
            </a:r>
          </a:p>
        </p:txBody>
      </p:sp>
    </p:spTree>
    <p:extLst>
      <p:ext uri="{BB962C8B-B14F-4D97-AF65-F5344CB8AC3E}">
        <p14:creationId xmlns:p14="http://schemas.microsoft.com/office/powerpoint/2010/main" val="2319494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3: Community Question Answering (</a:t>
            </a:r>
            <a:r>
              <a:rPr lang="en-US" dirty="0" err="1"/>
              <a:t>cQA</a:t>
            </a:r>
            <a:r>
              <a:rPr lang="en-US" dirty="0"/>
              <a:t>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21" y="1315617"/>
            <a:ext cx="3847644" cy="528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66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cQA - </a:t>
            </a:r>
            <a:r>
              <a:rPr lang="en-US" dirty="0"/>
              <a:t>Data - </a:t>
            </a:r>
            <a:r>
              <a:rPr lang="en-US" dirty="0" err="1"/>
              <a:t>SemEval</a:t>
            </a:r>
            <a:r>
              <a:rPr lang="en-US" dirty="0"/>
              <a:t> 2017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21318899"/>
              </p:ext>
            </p:extLst>
          </p:nvPr>
        </p:nvGraphicFramePr>
        <p:xfrm>
          <a:off x="865694" y="1717255"/>
          <a:ext cx="1045845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1642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cQA - </a:t>
            </a:r>
            <a:r>
              <a:rPr lang="en-US" dirty="0"/>
              <a:t>Approach - Siamese CNN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69" y="1468514"/>
            <a:ext cx="5163271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06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cQA – </a:t>
            </a:r>
            <a:r>
              <a:rPr lang="en-US" dirty="0"/>
              <a:t>Results </a:t>
            </a:r>
            <a:r>
              <a:rPr lang="en-US" dirty="0" err="1"/>
              <a:t>SemEval</a:t>
            </a:r>
            <a:r>
              <a:rPr lang="en-US" dirty="0"/>
              <a:t> 2017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973384" y="1317142"/>
            <a:ext cx="5947793" cy="5279601"/>
          </a:xfrm>
        </p:spPr>
      </p:pic>
      <p:sp>
        <p:nvSpPr>
          <p:cNvPr id="7" name="Rectangle 6"/>
          <p:cNvSpPr/>
          <p:nvPr/>
        </p:nvSpPr>
        <p:spPr bwMode="auto">
          <a:xfrm>
            <a:off x="3081499" y="3467905"/>
            <a:ext cx="5444455" cy="22650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/>
            </a:pPr>
            <a:endParaRPr kumimoji="0" lang="de-CH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35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cQA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Deep Learning supports a large variety of architectures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Feautre-based</a:t>
            </a:r>
            <a:r>
              <a:rPr lang="de-CH" dirty="0"/>
              <a:t> </a:t>
            </a:r>
            <a:r>
              <a:rPr lang="de-CH" dirty="0" err="1"/>
              <a:t>approach</a:t>
            </a:r>
            <a:r>
              <a:rPr lang="de-CH" dirty="0"/>
              <a:t> </a:t>
            </a:r>
            <a:r>
              <a:rPr lang="de-CH" dirty="0" err="1"/>
              <a:t>works</a:t>
            </a:r>
            <a:r>
              <a:rPr lang="de-CH" dirty="0"/>
              <a:t> </a:t>
            </a:r>
            <a:r>
              <a:rPr lang="de-CH" dirty="0" err="1"/>
              <a:t>well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6724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Deep Learning – very data-intensive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Not always better than feature-based 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From feature-engeneering to «archtiecture»-engeneering</a:t>
            </a:r>
          </a:p>
        </p:txBody>
      </p:sp>
    </p:spTree>
    <p:extLst>
      <p:ext uri="{BB962C8B-B14F-4D97-AF65-F5344CB8AC3E}">
        <p14:creationId xmlns:p14="http://schemas.microsoft.com/office/powerpoint/2010/main" val="3810686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233182" y="2390862"/>
            <a:ext cx="9489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https://github.com/spinningbytes/deep-mlsa</a:t>
            </a:r>
          </a:p>
        </p:txBody>
      </p:sp>
    </p:spTree>
    <p:extLst>
      <p:ext uri="{BB962C8B-B14F-4D97-AF65-F5344CB8AC3E}">
        <p14:creationId xmlns:p14="http://schemas.microsoft.com/office/powerpoint/2010/main" val="422414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94" y="1398176"/>
            <a:ext cx="5274014" cy="4318000"/>
          </a:xfrm>
        </p:spPr>
      </p:pic>
      <p:sp>
        <p:nvSpPr>
          <p:cNvPr id="5" name="Textfeld 4"/>
          <p:cNvSpPr txBox="1"/>
          <p:nvPr/>
        </p:nvSpPr>
        <p:spPr>
          <a:xfrm>
            <a:off x="1156677" y="6010031"/>
            <a:ext cx="291938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Illustration: http://sebastianruder.com/word-embeddings-1/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068" y="1102920"/>
            <a:ext cx="233362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3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pic>
        <p:nvPicPr>
          <p:cNvPr id="4" name="Picture 4" descr="https://www.tensorflow.org/images/linear-relationshi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94" y="1636542"/>
            <a:ext cx="9906000" cy="34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65694" y="5105229"/>
            <a:ext cx="56166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Image </a:t>
            </a:r>
            <a:r>
              <a:rPr lang="de-DE" sz="700" dirty="0" err="1"/>
              <a:t>credits</a:t>
            </a:r>
            <a:r>
              <a:rPr lang="de-DE" sz="700" dirty="0"/>
              <a:t>: https://www.tensorflow.org/tutorials/word2vec</a:t>
            </a:r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49967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– Convolutional Neural Networks</a:t>
            </a:r>
          </a:p>
        </p:txBody>
      </p:sp>
      <p:pic>
        <p:nvPicPr>
          <p:cNvPr id="4" name="Inhaltsplatzhalter 4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94" y="1601138"/>
            <a:ext cx="8497887" cy="3427370"/>
          </a:xfrm>
        </p:spPr>
      </p:pic>
      <p:sp>
        <p:nvSpPr>
          <p:cNvPr id="5" name="Textfeld 4"/>
          <p:cNvSpPr txBox="1"/>
          <p:nvPr/>
        </p:nvSpPr>
        <p:spPr>
          <a:xfrm>
            <a:off x="865694" y="5161132"/>
            <a:ext cx="5224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Illustration: Kim, Y. (2014). Convolutional Neural Networks for Sentence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90896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1: Sentiment Analysis - Multilingual</a:t>
            </a:r>
          </a:p>
        </p:txBody>
      </p:sp>
      <p:sp>
        <p:nvSpPr>
          <p:cNvPr id="4" name="AutoShape 2" descr="Bildergebnis für happy emoji"/>
          <p:cNvSpPr>
            <a:spLocks noChangeAspect="1" noChangeArrowheads="1"/>
          </p:cNvSpPr>
          <p:nvPr/>
        </p:nvSpPr>
        <p:spPr bwMode="auto">
          <a:xfrm>
            <a:off x="1412771" y="6522060"/>
            <a:ext cx="67640" cy="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cdn.shopify.com/s/files/1/1061/1924/files/Happy_Emoji_Icon.png?11214052019865124406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64" y="3133969"/>
            <a:ext cx="1352796" cy="135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Bildergebnis für neutral emoji"/>
          <p:cNvSpPr>
            <a:spLocks noChangeAspect="1" noChangeArrowheads="1"/>
          </p:cNvSpPr>
          <p:nvPr/>
        </p:nvSpPr>
        <p:spPr bwMode="auto">
          <a:xfrm>
            <a:off x="702652" y="117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Bildergebnis für neutral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98" y="3133969"/>
            <a:ext cx="1352796" cy="135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wnload sad face emoji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32" y="3133969"/>
            <a:ext cx="1352794" cy="135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94" y="1468514"/>
            <a:ext cx="1665455" cy="16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Phase Learning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94" y="1247722"/>
            <a:ext cx="8967149" cy="504402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65694" y="6291743"/>
            <a:ext cx="69685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Illustration: </a:t>
            </a:r>
            <a:r>
              <a:rPr lang="en-US" sz="800" dirty="0" err="1"/>
              <a:t>Deriu</a:t>
            </a:r>
            <a:r>
              <a:rPr lang="en-US" sz="800" dirty="0"/>
              <a:t>, Jan, et al. "Leveraging Large Amounts of Weakly Supervised Data for Multi-Language Sentiment Classification."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97210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– Distant Phase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0176834"/>
              </p:ext>
            </p:extLst>
          </p:nvPr>
        </p:nvGraphicFramePr>
        <p:xfrm>
          <a:off x="144463" y="1628775"/>
          <a:ext cx="11903075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701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– Supervised Phase – </a:t>
            </a:r>
            <a:r>
              <a:rPr lang="en-US" dirty="0" err="1"/>
              <a:t>SemEval</a:t>
            </a:r>
            <a:r>
              <a:rPr lang="en-US" dirty="0"/>
              <a:t> 2016</a:t>
            </a: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571460"/>
              </p:ext>
            </p:extLst>
          </p:nvPr>
        </p:nvGraphicFramePr>
        <p:xfrm>
          <a:off x="1071990" y="1559654"/>
          <a:ext cx="9250021" cy="441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4020279"/>
      </p:ext>
    </p:extLst>
  </p:cSld>
  <p:clrMapOvr>
    <a:masterClrMapping/>
  </p:clrMapOvr>
</p:sld>
</file>

<file path=ppt/theme/theme1.xml><?xml version="1.0" encoding="utf-8"?>
<a:theme xmlns:a="http://schemas.openxmlformats.org/drawingml/2006/main" name="ZHAW_D_2010">
  <a:themeElements>
    <a:clrScheme name="ZHAW">
      <a:dk1>
        <a:srgbClr val="000000"/>
      </a:dk1>
      <a:lt1>
        <a:srgbClr val="FFFFFF"/>
      </a:lt1>
      <a:dk2>
        <a:srgbClr val="9A9A9C"/>
      </a:dk2>
      <a:lt2>
        <a:srgbClr val="0064A6"/>
      </a:lt2>
      <a:accent1>
        <a:srgbClr val="80B2D3"/>
      </a:accent1>
      <a:accent2>
        <a:srgbClr val="D54E12"/>
      </a:accent2>
      <a:accent3>
        <a:srgbClr val="83B819"/>
      </a:accent3>
      <a:accent4>
        <a:srgbClr val="F0B600"/>
      </a:accent4>
      <a:accent5>
        <a:srgbClr val="6A205F"/>
      </a:accent5>
      <a:accent6>
        <a:srgbClr val="EDDBAB"/>
      </a:accent6>
      <a:hlink>
        <a:srgbClr val="583119"/>
      </a:hlink>
      <a:folHlink>
        <a:srgbClr val="9A9A9C"/>
      </a:folHlink>
    </a:clrScheme>
    <a:fontScheme name="Veran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ts val="3200"/>
          </a:lnSpc>
          <a:spcBef>
            <a:spcPct val="0"/>
          </a:spcBef>
          <a:spcAft>
            <a:spcPts val="160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ts val="3200"/>
          </a:lnSpc>
          <a:spcBef>
            <a:spcPct val="0"/>
          </a:spcBef>
          <a:spcAft>
            <a:spcPts val="160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HAW">
        <a:dk1>
          <a:srgbClr val="000000"/>
        </a:dk1>
        <a:lt1>
          <a:srgbClr val="FFFFFF"/>
        </a:lt1>
        <a:dk2>
          <a:srgbClr val="9A9A9C"/>
        </a:dk2>
        <a:lt2>
          <a:srgbClr val="0064A6"/>
        </a:lt2>
        <a:accent1>
          <a:srgbClr val="80B2D3"/>
        </a:accent1>
        <a:accent2>
          <a:srgbClr val="D54E12"/>
        </a:accent2>
        <a:accent3>
          <a:srgbClr val="83B819"/>
        </a:accent3>
        <a:accent4>
          <a:srgbClr val="F0B600"/>
        </a:accent4>
        <a:accent5>
          <a:srgbClr val="6A205F"/>
        </a:accent5>
        <a:accent6>
          <a:srgbClr val="EDDBAB"/>
        </a:accent6>
        <a:hlink>
          <a:srgbClr val="583119"/>
        </a:hlink>
        <a:folHlink>
          <a:srgbClr val="9A9A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olienvorlage_PPRG">
  <a:themeElements>
    <a:clrScheme name="SoE Farben">
      <a:dk1>
        <a:sysClr val="windowText" lastClr="000000"/>
      </a:dk1>
      <a:lt1>
        <a:sysClr val="window" lastClr="FFFFFF"/>
      </a:lt1>
      <a:dk2>
        <a:srgbClr val="2266AB"/>
      </a:dk2>
      <a:lt2>
        <a:srgbClr val="78786E"/>
      </a:lt2>
      <a:accent1>
        <a:srgbClr val="2266AB"/>
      </a:accent1>
      <a:accent2>
        <a:srgbClr val="CE003C"/>
      </a:accent2>
      <a:accent3>
        <a:srgbClr val="78786E"/>
      </a:accent3>
      <a:accent4>
        <a:srgbClr val="000000"/>
      </a:accent4>
      <a:accent5>
        <a:srgbClr val="FFFFFF"/>
      </a:accent5>
      <a:accent6>
        <a:srgbClr val="FFFFFF"/>
      </a:accent6>
      <a:hlink>
        <a:srgbClr val="0000FF"/>
      </a:hlink>
      <a:folHlink>
        <a:srgbClr val="0000F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ZHAW">
    <a:dk1>
      <a:srgbClr val="000000"/>
    </a:dk1>
    <a:lt1>
      <a:srgbClr val="FFFFFF"/>
    </a:lt1>
    <a:dk2>
      <a:srgbClr val="9A9A9C"/>
    </a:dk2>
    <a:lt2>
      <a:srgbClr val="0064A6"/>
    </a:lt2>
    <a:accent1>
      <a:srgbClr val="80B2D3"/>
    </a:accent1>
    <a:accent2>
      <a:srgbClr val="D54E12"/>
    </a:accent2>
    <a:accent3>
      <a:srgbClr val="83B819"/>
    </a:accent3>
    <a:accent4>
      <a:srgbClr val="F0B600"/>
    </a:accent4>
    <a:accent5>
      <a:srgbClr val="6A205F"/>
    </a:accent5>
    <a:accent6>
      <a:srgbClr val="EDDBAB"/>
    </a:accent6>
    <a:hlink>
      <a:srgbClr val="583119"/>
    </a:hlink>
    <a:folHlink>
      <a:srgbClr val="9A9A9C"/>
    </a:folHlink>
  </a:clrScheme>
  <a:fontScheme name="zhaw_Folien_deutsc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ZHAW">
    <a:dk1>
      <a:srgbClr val="000000"/>
    </a:dk1>
    <a:lt1>
      <a:srgbClr val="FFFFFF"/>
    </a:lt1>
    <a:dk2>
      <a:srgbClr val="9A9A9C"/>
    </a:dk2>
    <a:lt2>
      <a:srgbClr val="0064A6"/>
    </a:lt2>
    <a:accent1>
      <a:srgbClr val="80B2D3"/>
    </a:accent1>
    <a:accent2>
      <a:srgbClr val="D54E12"/>
    </a:accent2>
    <a:accent3>
      <a:srgbClr val="83B819"/>
    </a:accent3>
    <a:accent4>
      <a:srgbClr val="F0B600"/>
    </a:accent4>
    <a:accent5>
      <a:srgbClr val="6A205F"/>
    </a:accent5>
    <a:accent6>
      <a:srgbClr val="EDDBAB"/>
    </a:accent6>
    <a:hlink>
      <a:srgbClr val="583119"/>
    </a:hlink>
    <a:folHlink>
      <a:srgbClr val="9A9A9C"/>
    </a:folHlink>
  </a:clrScheme>
  <a:fontScheme name="zhaw_Folien_deutsc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ZHAW">
    <a:dk1>
      <a:srgbClr val="000000"/>
    </a:dk1>
    <a:lt1>
      <a:srgbClr val="FFFFFF"/>
    </a:lt1>
    <a:dk2>
      <a:srgbClr val="9A9A9C"/>
    </a:dk2>
    <a:lt2>
      <a:srgbClr val="0064A6"/>
    </a:lt2>
    <a:accent1>
      <a:srgbClr val="80B2D3"/>
    </a:accent1>
    <a:accent2>
      <a:srgbClr val="D54E12"/>
    </a:accent2>
    <a:accent3>
      <a:srgbClr val="83B819"/>
    </a:accent3>
    <a:accent4>
      <a:srgbClr val="F0B600"/>
    </a:accent4>
    <a:accent5>
      <a:srgbClr val="6A205F"/>
    </a:accent5>
    <a:accent6>
      <a:srgbClr val="EDDBAB"/>
    </a:accent6>
    <a:hlink>
      <a:srgbClr val="583119"/>
    </a:hlink>
    <a:folHlink>
      <a:srgbClr val="9A9A9C"/>
    </a:folHlink>
  </a:clrScheme>
  <a:fontScheme name="zhaw_Folien_deutsc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L04_Deep_Learning_für_Text v0.1</Template>
  <TotalTime>0</TotalTime>
  <Words>376</Words>
  <Application>Microsoft Office PowerPoint</Application>
  <PresentationFormat>Breitbild</PresentationFormat>
  <Paragraphs>116</Paragraphs>
  <Slides>29</Slides>
  <Notes>1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ＭＳ Ｐゴシック</vt:lpstr>
      <vt:lpstr>ＭＳ Ｐゴシック</vt:lpstr>
      <vt:lpstr>Arial</vt:lpstr>
      <vt:lpstr>Calibri</vt:lpstr>
      <vt:lpstr>Helvetica Neue</vt:lpstr>
      <vt:lpstr>Verdana</vt:lpstr>
      <vt:lpstr>ZHAW_D_2010</vt:lpstr>
      <vt:lpstr>Folienvorlage_PPRG</vt:lpstr>
      <vt:lpstr>Deep Learning for Text Analysis Where do we stand?</vt:lpstr>
      <vt:lpstr>Intro</vt:lpstr>
      <vt:lpstr>Language Model</vt:lpstr>
      <vt:lpstr>Properties</vt:lpstr>
      <vt:lpstr>Deep Learning – Convolutional Neural Networks</vt:lpstr>
      <vt:lpstr>Task 1: Sentiment Analysis - Multilingual</vt:lpstr>
      <vt:lpstr>3 Phase Learning</vt:lpstr>
      <vt:lpstr>Data – Distant Phase</vt:lpstr>
      <vt:lpstr>Data – Supervised Phase – SemEval 2016</vt:lpstr>
      <vt:lpstr>Results</vt:lpstr>
      <vt:lpstr>Competition Winner</vt:lpstr>
      <vt:lpstr>Summary Sentiment Analysis</vt:lpstr>
      <vt:lpstr>Task 2: Gender, Age and Variety</vt:lpstr>
      <vt:lpstr>Task 2: Gender and Variety</vt:lpstr>
      <vt:lpstr>Data - PAN 2017</vt:lpstr>
      <vt:lpstr>Data: Variety</vt:lpstr>
      <vt:lpstr>Data – Age PAN 2016</vt:lpstr>
      <vt:lpstr>F1 scores: GRU – PAN 2017</vt:lpstr>
      <vt:lpstr>Results: Architectures (English only) </vt:lpstr>
      <vt:lpstr>Results: Architectures (English only) </vt:lpstr>
      <vt:lpstr>Results – PAN 2016 (English only)</vt:lpstr>
      <vt:lpstr>Summary</vt:lpstr>
      <vt:lpstr>Task 3: Community Question Answering (cQA)</vt:lpstr>
      <vt:lpstr>cQA - Data - SemEval 2017</vt:lpstr>
      <vt:lpstr>cQA - Approach - Siamese CNN</vt:lpstr>
      <vt:lpstr>cQA – Results SemEval 2017</vt:lpstr>
      <vt:lpstr>cQA - Summary</vt:lpstr>
      <vt:lpstr>Conclusion</vt:lpstr>
      <vt:lpstr>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for NLP – Where do we stand?</dc:title>
  <dc:creator>Microsoft</dc:creator>
  <cp:lastModifiedBy>Jan</cp:lastModifiedBy>
  <cp:revision>126</cp:revision>
  <dcterms:created xsi:type="dcterms:W3CDTF">2017-05-21T14:14:28Z</dcterms:created>
  <dcterms:modified xsi:type="dcterms:W3CDTF">2017-06-08T20:12:32Z</dcterms:modified>
</cp:coreProperties>
</file>