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6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7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8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9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10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11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1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1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3651" r:id="rId2"/>
    <p:sldMasterId id="2147483673" r:id="rId3"/>
    <p:sldMasterId id="2147483657" r:id="rId4"/>
    <p:sldMasterId id="2147483675" r:id="rId5"/>
    <p:sldMasterId id="2147483659" r:id="rId6"/>
    <p:sldMasterId id="2147483677" r:id="rId7"/>
    <p:sldMasterId id="2147483653" r:id="rId8"/>
    <p:sldMasterId id="2147483661" r:id="rId9"/>
    <p:sldMasterId id="2147483667" r:id="rId10"/>
    <p:sldMasterId id="2147483669" r:id="rId11"/>
    <p:sldMasterId id="2147483655" r:id="rId12"/>
    <p:sldMasterId id="2147483671" r:id="rId13"/>
    <p:sldMasterId id="2147483663" r:id="rId14"/>
  </p:sldMasterIdLst>
  <p:sldIdLst>
    <p:sldId id="257" r:id="rId15"/>
  </p:sldIdLst>
  <p:sldSz cx="32399288" cy="43200638"/>
  <p:notesSz cx="10234613" cy="14663738"/>
  <p:defaultTextStyle>
    <a:defPPr>
      <a:defRPr lang="de-DE"/>
    </a:defPPr>
    <a:lvl1pPr marL="0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1pPr>
    <a:lvl2pPr marL="2159856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2pPr>
    <a:lvl3pPr marL="4319712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3pPr>
    <a:lvl4pPr marL="6479568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4pPr>
    <a:lvl5pPr marL="8639424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5pPr>
    <a:lvl6pPr marL="10799280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6pPr>
    <a:lvl7pPr marL="12959136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7pPr>
    <a:lvl8pPr marL="15118992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8pPr>
    <a:lvl9pPr marL="17278848" algn="l" defTabSz="4319712" rtl="0" eaLnBrk="1" latinLnBrk="0" hangingPunct="1">
      <a:defRPr sz="84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3" userDrawn="1">
          <p15:clr>
            <a:srgbClr val="A4A3A4"/>
          </p15:clr>
        </p15:guide>
        <p15:guide id="2" orient="horz" pos="7905" userDrawn="1">
          <p15:clr>
            <a:srgbClr val="A4A3A4"/>
          </p15:clr>
        </p15:guide>
        <p15:guide id="3" orient="horz" pos="25399" userDrawn="1">
          <p15:clr>
            <a:srgbClr val="A4A3A4"/>
          </p15:clr>
        </p15:guide>
        <p15:guide id="4" orient="horz" pos="8230" userDrawn="1">
          <p15:clr>
            <a:srgbClr val="A4A3A4"/>
          </p15:clr>
        </p15:guide>
        <p15:guide id="5" pos="9862" userDrawn="1">
          <p15:clr>
            <a:srgbClr val="A4A3A4"/>
          </p15:clr>
        </p15:guide>
        <p15:guide id="6" pos="19549" userDrawn="1">
          <p15:clr>
            <a:srgbClr val="A4A3A4"/>
          </p15:clr>
        </p15:guide>
        <p15:guide id="7" pos="10547" userDrawn="1">
          <p15:clr>
            <a:srgbClr val="A4A3A4"/>
          </p15:clr>
        </p15:guide>
        <p15:guide id="8" pos="860" userDrawn="1">
          <p15:clr>
            <a:srgbClr val="A4A3A4"/>
          </p15:clr>
        </p15:guide>
        <p15:guide id="9" pos="6632" userDrawn="1">
          <p15:clr>
            <a:srgbClr val="A4A3A4"/>
          </p15:clr>
        </p15:guide>
        <p15:guide id="10" pos="7317" userDrawn="1">
          <p15:clr>
            <a:srgbClr val="A4A3A4"/>
          </p15:clr>
        </p15:guide>
        <p15:guide id="11" pos="13092" userDrawn="1">
          <p15:clr>
            <a:srgbClr val="A4A3A4"/>
          </p15:clr>
        </p15:guide>
        <p15:guide id="12" pos="137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28" autoAdjust="0"/>
    <p:restoredTop sz="50000" autoAdjust="0"/>
  </p:normalViewPr>
  <p:slideViewPr>
    <p:cSldViewPr showGuides="1">
      <p:cViewPr>
        <p:scale>
          <a:sx n="30" d="100"/>
          <a:sy n="30" d="100"/>
        </p:scale>
        <p:origin x="826" y="-4368"/>
      </p:cViewPr>
      <p:guideLst>
        <p:guide orient="horz" pos="2203"/>
        <p:guide orient="horz" pos="7905"/>
        <p:guide orient="horz" pos="25399"/>
        <p:guide orient="horz" pos="8230"/>
        <p:guide pos="9862"/>
        <p:guide pos="19549"/>
        <p:guide pos="10547"/>
        <p:guide pos="860"/>
        <p:guide pos="6632"/>
        <p:guide pos="7317"/>
        <p:guide pos="13092"/>
        <p:guide pos="137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CH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</p:spTree>
    <p:extLst>
      <p:ext uri="{BB962C8B-B14F-4D97-AF65-F5344CB8AC3E}">
        <p14:creationId xmlns:p14="http://schemas.microsoft.com/office/powerpoint/2010/main" val="111147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298235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e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656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6301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e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656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3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53234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251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09447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741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87109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7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656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63499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74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72981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741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95247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741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01579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474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8936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77005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e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65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67553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e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65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1366002" y="3496505"/>
            <a:ext cx="29667285" cy="9050051"/>
          </a:xfrm>
          <a:solidFill>
            <a:schemeClr val="tx2"/>
          </a:solidFill>
          <a:ln>
            <a:noFill/>
          </a:ln>
        </p:spPr>
        <p:txBody>
          <a:bodyPr lIns="324000" tIns="324000" rIns="324000" bIns="324000"/>
          <a:lstStyle>
            <a:lvl1pPr marL="0" indent="0">
              <a:lnSpc>
                <a:spcPts val="11427"/>
              </a:lnSpc>
              <a:spcAft>
                <a:spcPts val="4285"/>
              </a:spcAft>
              <a:buNone/>
              <a:defRPr sz="9998" b="1">
                <a:solidFill>
                  <a:schemeClr val="bg2"/>
                </a:solidFill>
              </a:defRPr>
            </a:lvl1pPr>
            <a:lvl2pPr marL="0" indent="0">
              <a:lnSpc>
                <a:spcPts val="4285"/>
              </a:lnSpc>
              <a:spcBef>
                <a:spcPts val="0"/>
              </a:spcBef>
              <a:buNone/>
              <a:defRPr sz="3142">
                <a:solidFill>
                  <a:schemeClr val="bg2"/>
                </a:solidFill>
              </a:defRPr>
            </a:lvl2pPr>
            <a:lvl3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3pPr>
            <a:lvl4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4pPr>
            <a:lvl5pPr marL="0" indent="0">
              <a:lnSpc>
                <a:spcPts val="4285"/>
              </a:lnSpc>
              <a:buNone/>
              <a:defRPr sz="3142">
                <a:solidFill>
                  <a:schemeClr val="bg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17" hasCustomPrompt="1"/>
          </p:nvPr>
        </p:nvSpPr>
        <p:spPr>
          <a:xfrm>
            <a:off x="2236594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18" hasCustomPrompt="1"/>
          </p:nvPr>
        </p:nvSpPr>
        <p:spPr>
          <a:xfrm>
            <a:off x="8236341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5" name="Bildplatzhalter 2"/>
          <p:cNvSpPr>
            <a:spLocks noGrp="1"/>
          </p:cNvSpPr>
          <p:nvPr>
            <p:ph type="pic" sz="quarter" idx="19" hasCustomPrompt="1"/>
          </p:nvPr>
        </p:nvSpPr>
        <p:spPr>
          <a:xfrm>
            <a:off x="14236093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0" hasCustomPrompt="1"/>
          </p:nvPr>
        </p:nvSpPr>
        <p:spPr>
          <a:xfrm>
            <a:off x="20235839" y="9977938"/>
            <a:ext cx="5345231" cy="195459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CH" dirty="0" smtClean="0"/>
              <a:t>Logos Organisational </a:t>
            </a:r>
            <a:r>
              <a:rPr lang="de-CH" dirty="0" err="1" smtClean="0"/>
              <a:t>units</a:t>
            </a:r>
            <a:endParaRPr lang="de-CH" dirty="0"/>
          </a:p>
        </p:txBody>
      </p:sp>
      <p:sp>
        <p:nvSpPr>
          <p:cNvPr id="4" name="Textfeld 3"/>
          <p:cNvSpPr txBox="1"/>
          <p:nvPr userDrawn="1"/>
        </p:nvSpPr>
        <p:spPr bwMode="white">
          <a:xfrm>
            <a:off x="1366003" y="41092113"/>
            <a:ext cx="29667282" cy="1234098"/>
          </a:xfrm>
          <a:prstGeom prst="rect">
            <a:avLst/>
          </a:prstGeom>
          <a:solidFill>
            <a:schemeClr val="accent3"/>
          </a:solidFill>
        </p:spPr>
        <p:txBody>
          <a:bodyPr wrap="square" lIns="925573" tIns="0" rIns="0" bIns="0" rtlCol="0" anchor="ctr" anchorCtr="0">
            <a:noAutofit/>
          </a:bodyPr>
          <a:lstStyle/>
          <a:p>
            <a:r>
              <a:rPr lang="de-CH" sz="4285" b="1" dirty="0" smtClean="0">
                <a:solidFill>
                  <a:schemeClr val="accent1"/>
                </a:solidFill>
              </a:rPr>
              <a:t>Partners</a:t>
            </a:r>
            <a:endParaRPr lang="de-CH" sz="4285" b="1" dirty="0">
              <a:solidFill>
                <a:schemeClr val="accent1"/>
              </a:solidFill>
            </a:endParaRPr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1" hasCustomPrompt="1"/>
          </p:nvPr>
        </p:nvSpPr>
        <p:spPr>
          <a:xfrm>
            <a:off x="561826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22" hasCustomPrompt="1"/>
          </p:nvPr>
        </p:nvSpPr>
        <p:spPr>
          <a:xfrm>
            <a:off x="9815652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0" name="Bildplatzhalter 2"/>
          <p:cNvSpPr>
            <a:spLocks noGrp="1"/>
          </p:cNvSpPr>
          <p:nvPr>
            <p:ph type="pic" sz="quarter" idx="23" hasCustomPrompt="1"/>
          </p:nvPr>
        </p:nvSpPr>
        <p:spPr>
          <a:xfrm>
            <a:off x="14017918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sz="quarter" idx="24" hasCustomPrompt="1"/>
          </p:nvPr>
        </p:nvSpPr>
        <p:spPr>
          <a:xfrm>
            <a:off x="18229535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2" name="Bildplatzhalter 2"/>
          <p:cNvSpPr>
            <a:spLocks noGrp="1"/>
          </p:cNvSpPr>
          <p:nvPr>
            <p:ph type="pic" sz="quarter" idx="25" hasCustomPrompt="1"/>
          </p:nvPr>
        </p:nvSpPr>
        <p:spPr>
          <a:xfrm>
            <a:off x="22417567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sz="quarter" idx="26" hasCustomPrompt="1"/>
          </p:nvPr>
        </p:nvSpPr>
        <p:spPr>
          <a:xfrm>
            <a:off x="26562849" y="41298169"/>
            <a:ext cx="3600374" cy="821986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CH" dirty="0" smtClean="0"/>
              <a:t>Logos Sponsoring Partners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15" hasCustomPrompt="1"/>
          </p:nvPr>
        </p:nvSpPr>
        <p:spPr>
          <a:xfrm>
            <a:off x="11615841" y="1029453"/>
            <a:ext cx="8074568" cy="1337371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  <p:sp>
        <p:nvSpPr>
          <p:cNvPr id="24" name="Bildplatzhalter 2"/>
          <p:cNvSpPr>
            <a:spLocks noGrp="1"/>
          </p:cNvSpPr>
          <p:nvPr>
            <p:ph type="pic" sz="quarter" idx="16" hasCustomPrompt="1"/>
          </p:nvPr>
        </p:nvSpPr>
        <p:spPr>
          <a:xfrm>
            <a:off x="21870484" y="1029453"/>
            <a:ext cx="8074041" cy="1337371"/>
          </a:xfrm>
        </p:spPr>
        <p:txBody>
          <a:bodyPr/>
          <a:lstStyle/>
          <a:p>
            <a:r>
              <a:rPr lang="de-CH" dirty="0" smtClean="0"/>
              <a:t>Logos Partner </a:t>
            </a:r>
            <a:r>
              <a:rPr lang="de-CH" dirty="0" err="1" smtClean="0"/>
              <a:t>Universities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702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Le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065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theme" Target="../theme/theme1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theme" Target="../theme/theme1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theme" Target="../theme/theme9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31561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9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2425879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8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3489137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9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33944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90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79076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1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91116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92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682895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190786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1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165269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82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300164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210724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4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7" name="Freeform 5"/>
          <p:cNvSpPr>
            <a:spLocks noEditPoints="1"/>
          </p:cNvSpPr>
          <p:nvPr/>
        </p:nvSpPr>
        <p:spPr bwMode="auto">
          <a:xfrm>
            <a:off x="1366682" y="1131258"/>
            <a:ext cx="7633263" cy="1170036"/>
          </a:xfrm>
          <a:custGeom>
            <a:avLst/>
            <a:gdLst>
              <a:gd name="T0" fmla="*/ 2490 w 17457"/>
              <a:gd name="T1" fmla="*/ 1090 h 2838"/>
              <a:gd name="T2" fmla="*/ 6230 w 17457"/>
              <a:gd name="T3" fmla="*/ 1725 h 2838"/>
              <a:gd name="T4" fmla="*/ 10865 w 17457"/>
              <a:gd name="T5" fmla="*/ 351 h 2838"/>
              <a:gd name="T6" fmla="*/ 15010 w 17457"/>
              <a:gd name="T7" fmla="*/ 860 h 2838"/>
              <a:gd name="T8" fmla="*/ 14552 w 17457"/>
              <a:gd name="T9" fmla="*/ 1005 h 2838"/>
              <a:gd name="T10" fmla="*/ 14226 w 17457"/>
              <a:gd name="T11" fmla="*/ 1382 h 2838"/>
              <a:gd name="T12" fmla="*/ 14062 w 17457"/>
              <a:gd name="T13" fmla="*/ 1925 h 2838"/>
              <a:gd name="T14" fmla="*/ 14065 w 17457"/>
              <a:gd name="T15" fmla="*/ 2332 h 2838"/>
              <a:gd name="T16" fmla="*/ 14229 w 17457"/>
              <a:gd name="T17" fmla="*/ 2651 h 2838"/>
              <a:gd name="T18" fmla="*/ 14541 w 17457"/>
              <a:gd name="T19" fmla="*/ 2819 h 2838"/>
              <a:gd name="T20" fmla="*/ 14860 w 17457"/>
              <a:gd name="T21" fmla="*/ 2828 h 2838"/>
              <a:gd name="T22" fmla="*/ 15092 w 17457"/>
              <a:gd name="T23" fmla="*/ 2761 h 2838"/>
              <a:gd name="T24" fmla="*/ 15300 w 17457"/>
              <a:gd name="T25" fmla="*/ 2631 h 2838"/>
              <a:gd name="T26" fmla="*/ 15065 w 17457"/>
              <a:gd name="T27" fmla="*/ 2488 h 2838"/>
              <a:gd name="T28" fmla="*/ 14741 w 17457"/>
              <a:gd name="T29" fmla="*/ 2588 h 2838"/>
              <a:gd name="T30" fmla="*/ 14539 w 17457"/>
              <a:gd name="T31" fmla="*/ 2542 h 2838"/>
              <a:gd name="T32" fmla="*/ 14383 w 17457"/>
              <a:gd name="T33" fmla="*/ 2388 h 2838"/>
              <a:gd name="T34" fmla="*/ 14328 w 17457"/>
              <a:gd name="T35" fmla="*/ 2097 h 2838"/>
              <a:gd name="T36" fmla="*/ 14389 w 17457"/>
              <a:gd name="T37" fmla="*/ 1714 h 2838"/>
              <a:gd name="T38" fmla="*/ 14567 w 17457"/>
              <a:gd name="T39" fmla="*/ 1342 h 2838"/>
              <a:gd name="T40" fmla="*/ 14804 w 17457"/>
              <a:gd name="T41" fmla="*/ 1156 h 2838"/>
              <a:gd name="T42" fmla="*/ 15118 w 17457"/>
              <a:gd name="T43" fmla="*/ 1116 h 2838"/>
              <a:gd name="T44" fmla="*/ 15367 w 17457"/>
              <a:gd name="T45" fmla="*/ 1268 h 2838"/>
              <a:gd name="T46" fmla="*/ 15517 w 17457"/>
              <a:gd name="T47" fmla="*/ 1030 h 2838"/>
              <a:gd name="T48" fmla="*/ 15339 w 17457"/>
              <a:gd name="T49" fmla="*/ 911 h 2838"/>
              <a:gd name="T50" fmla="*/ 15102 w 17457"/>
              <a:gd name="T51" fmla="*/ 860 h 2838"/>
              <a:gd name="T52" fmla="*/ 16578 w 17457"/>
              <a:gd name="T53" fmla="*/ 927 h 2838"/>
              <a:gd name="T54" fmla="*/ 16024 w 17457"/>
              <a:gd name="T55" fmla="*/ 2815 h 2838"/>
              <a:gd name="T56" fmla="*/ 16419 w 17457"/>
              <a:gd name="T57" fmla="*/ 1290 h 2838"/>
              <a:gd name="T58" fmla="*/ 16659 w 17457"/>
              <a:gd name="T59" fmla="*/ 1136 h 2838"/>
              <a:gd name="T60" fmla="*/ 16901 w 17457"/>
              <a:gd name="T61" fmla="*/ 1114 h 2838"/>
              <a:gd name="T62" fmla="*/ 17065 w 17457"/>
              <a:gd name="T63" fmla="*/ 1188 h 2838"/>
              <a:gd name="T64" fmla="*/ 17155 w 17457"/>
              <a:gd name="T65" fmla="*/ 1336 h 2838"/>
              <a:gd name="T66" fmla="*/ 17160 w 17457"/>
              <a:gd name="T67" fmla="*/ 1550 h 2838"/>
              <a:gd name="T68" fmla="*/ 17454 w 17457"/>
              <a:gd name="T69" fmla="*/ 1481 h 2838"/>
              <a:gd name="T70" fmla="*/ 17419 w 17457"/>
              <a:gd name="T71" fmla="*/ 1182 h 2838"/>
              <a:gd name="T72" fmla="*/ 17253 w 17457"/>
              <a:gd name="T73" fmla="*/ 961 h 2838"/>
              <a:gd name="T74" fmla="*/ 16980 w 17457"/>
              <a:gd name="T75" fmla="*/ 861 h 2838"/>
              <a:gd name="T76" fmla="*/ 8958 w 17457"/>
              <a:gd name="T77" fmla="*/ 1132 h 2838"/>
              <a:gd name="T78" fmla="*/ 7999 w 17457"/>
              <a:gd name="T79" fmla="*/ 1128 h 2838"/>
              <a:gd name="T80" fmla="*/ 12282 w 17457"/>
              <a:gd name="T81" fmla="*/ 957 h 2838"/>
              <a:gd name="T82" fmla="*/ 12162 w 17457"/>
              <a:gd name="T83" fmla="*/ 886 h 2838"/>
              <a:gd name="T84" fmla="*/ 12057 w 17457"/>
              <a:gd name="T85" fmla="*/ 1496 h 2838"/>
              <a:gd name="T86" fmla="*/ 12219 w 17457"/>
              <a:gd name="T87" fmla="*/ 1256 h 2838"/>
              <a:gd name="T88" fmla="*/ 12451 w 17457"/>
              <a:gd name="T89" fmla="*/ 1124 h 2838"/>
              <a:gd name="T90" fmla="*/ 12688 w 17457"/>
              <a:gd name="T91" fmla="*/ 1128 h 2838"/>
              <a:gd name="T92" fmla="*/ 12844 w 17457"/>
              <a:gd name="T93" fmla="*/ 1248 h 2838"/>
              <a:gd name="T94" fmla="*/ 12860 w 17457"/>
              <a:gd name="T95" fmla="*/ 893 h 2838"/>
              <a:gd name="T96" fmla="*/ 10868 w 17457"/>
              <a:gd name="T97" fmla="*/ 2815 h 2838"/>
              <a:gd name="T98" fmla="*/ 10385 w 17457"/>
              <a:gd name="T99" fmla="*/ 2780 h 2838"/>
              <a:gd name="T100" fmla="*/ 9982 w 17457"/>
              <a:gd name="T101" fmla="*/ 2833 h 2838"/>
              <a:gd name="T102" fmla="*/ 9718 w 17457"/>
              <a:gd name="T103" fmla="*/ 2721 h 2838"/>
              <a:gd name="T104" fmla="*/ 9564 w 17457"/>
              <a:gd name="T105" fmla="*/ 2490 h 2838"/>
              <a:gd name="T106" fmla="*/ 9540 w 17457"/>
              <a:gd name="T107" fmla="*/ 2199 h 2838"/>
              <a:gd name="T108" fmla="*/ 9834 w 17457"/>
              <a:gd name="T109" fmla="*/ 2123 h 2838"/>
              <a:gd name="T110" fmla="*/ 9833 w 17457"/>
              <a:gd name="T111" fmla="*/ 2345 h 2838"/>
              <a:gd name="T112" fmla="*/ 9916 w 17457"/>
              <a:gd name="T113" fmla="*/ 2499 h 2838"/>
              <a:gd name="T114" fmla="*/ 10075 w 17457"/>
              <a:gd name="T115" fmla="*/ 2579 h 2838"/>
              <a:gd name="T116" fmla="*/ 10314 w 17457"/>
              <a:gd name="T117" fmla="*/ 2567 h 2838"/>
              <a:gd name="T118" fmla="*/ 10552 w 17457"/>
              <a:gd name="T119" fmla="*/ 2429 h 2838"/>
              <a:gd name="T120" fmla="*/ 10732 w 17457"/>
              <a:gd name="T121" fmla="*/ 2064 h 2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457" h="2838">
                <a:moveTo>
                  <a:pt x="6355" y="1090"/>
                </a:moveTo>
                <a:lnTo>
                  <a:pt x="5723" y="1090"/>
                </a:lnTo>
                <a:lnTo>
                  <a:pt x="5945" y="0"/>
                </a:lnTo>
                <a:lnTo>
                  <a:pt x="565" y="0"/>
                </a:lnTo>
                <a:lnTo>
                  <a:pt x="0" y="2815"/>
                </a:lnTo>
                <a:lnTo>
                  <a:pt x="2145" y="2815"/>
                </a:lnTo>
                <a:lnTo>
                  <a:pt x="2286" y="2111"/>
                </a:lnTo>
                <a:lnTo>
                  <a:pt x="1019" y="2111"/>
                </a:lnTo>
                <a:lnTo>
                  <a:pt x="1095" y="1725"/>
                </a:lnTo>
                <a:lnTo>
                  <a:pt x="2362" y="1725"/>
                </a:lnTo>
                <a:lnTo>
                  <a:pt x="2490" y="1090"/>
                </a:lnTo>
                <a:lnTo>
                  <a:pt x="1223" y="1090"/>
                </a:lnTo>
                <a:lnTo>
                  <a:pt x="1299" y="704"/>
                </a:lnTo>
                <a:lnTo>
                  <a:pt x="3307" y="704"/>
                </a:lnTo>
                <a:lnTo>
                  <a:pt x="2884" y="2815"/>
                </a:lnTo>
                <a:lnTo>
                  <a:pt x="3763" y="2815"/>
                </a:lnTo>
                <a:lnTo>
                  <a:pt x="4186" y="704"/>
                </a:lnTo>
                <a:lnTo>
                  <a:pt x="4925" y="704"/>
                </a:lnTo>
                <a:lnTo>
                  <a:pt x="4501" y="2815"/>
                </a:lnTo>
                <a:lnTo>
                  <a:pt x="5380" y="2815"/>
                </a:lnTo>
                <a:lnTo>
                  <a:pt x="5597" y="1725"/>
                </a:lnTo>
                <a:lnTo>
                  <a:pt x="6230" y="1725"/>
                </a:lnTo>
                <a:lnTo>
                  <a:pt x="6013" y="2815"/>
                </a:lnTo>
                <a:lnTo>
                  <a:pt x="6892" y="2815"/>
                </a:lnTo>
                <a:lnTo>
                  <a:pt x="7457" y="0"/>
                </a:lnTo>
                <a:lnTo>
                  <a:pt x="6578" y="0"/>
                </a:lnTo>
                <a:lnTo>
                  <a:pt x="6355" y="1090"/>
                </a:lnTo>
                <a:close/>
                <a:moveTo>
                  <a:pt x="10114" y="351"/>
                </a:moveTo>
                <a:lnTo>
                  <a:pt x="10397" y="351"/>
                </a:lnTo>
                <a:lnTo>
                  <a:pt x="10467" y="0"/>
                </a:lnTo>
                <a:lnTo>
                  <a:pt x="10185" y="0"/>
                </a:lnTo>
                <a:lnTo>
                  <a:pt x="10114" y="351"/>
                </a:lnTo>
                <a:close/>
                <a:moveTo>
                  <a:pt x="10865" y="351"/>
                </a:moveTo>
                <a:lnTo>
                  <a:pt x="11146" y="351"/>
                </a:lnTo>
                <a:lnTo>
                  <a:pt x="11216" y="0"/>
                </a:lnTo>
                <a:lnTo>
                  <a:pt x="10936" y="0"/>
                </a:lnTo>
                <a:lnTo>
                  <a:pt x="10865" y="351"/>
                </a:lnTo>
                <a:close/>
                <a:moveTo>
                  <a:pt x="13600" y="351"/>
                </a:moveTo>
                <a:lnTo>
                  <a:pt x="13882" y="351"/>
                </a:lnTo>
                <a:lnTo>
                  <a:pt x="13951" y="0"/>
                </a:lnTo>
                <a:lnTo>
                  <a:pt x="13671" y="0"/>
                </a:lnTo>
                <a:lnTo>
                  <a:pt x="13600" y="351"/>
                </a:lnTo>
                <a:close/>
                <a:moveTo>
                  <a:pt x="15057" y="859"/>
                </a:moveTo>
                <a:lnTo>
                  <a:pt x="15010" y="860"/>
                </a:lnTo>
                <a:lnTo>
                  <a:pt x="14963" y="863"/>
                </a:lnTo>
                <a:lnTo>
                  <a:pt x="14918" y="868"/>
                </a:lnTo>
                <a:lnTo>
                  <a:pt x="14873" y="875"/>
                </a:lnTo>
                <a:lnTo>
                  <a:pt x="14830" y="885"/>
                </a:lnTo>
                <a:lnTo>
                  <a:pt x="14786" y="896"/>
                </a:lnTo>
                <a:lnTo>
                  <a:pt x="14745" y="909"/>
                </a:lnTo>
                <a:lnTo>
                  <a:pt x="14704" y="925"/>
                </a:lnTo>
                <a:lnTo>
                  <a:pt x="14665" y="942"/>
                </a:lnTo>
                <a:lnTo>
                  <a:pt x="14626" y="962"/>
                </a:lnTo>
                <a:lnTo>
                  <a:pt x="14589" y="982"/>
                </a:lnTo>
                <a:lnTo>
                  <a:pt x="14552" y="1005"/>
                </a:lnTo>
                <a:lnTo>
                  <a:pt x="14517" y="1030"/>
                </a:lnTo>
                <a:lnTo>
                  <a:pt x="14483" y="1058"/>
                </a:lnTo>
                <a:lnTo>
                  <a:pt x="14449" y="1086"/>
                </a:lnTo>
                <a:lnTo>
                  <a:pt x="14417" y="1117"/>
                </a:lnTo>
                <a:lnTo>
                  <a:pt x="14387" y="1149"/>
                </a:lnTo>
                <a:lnTo>
                  <a:pt x="14356" y="1184"/>
                </a:lnTo>
                <a:lnTo>
                  <a:pt x="14328" y="1220"/>
                </a:lnTo>
                <a:lnTo>
                  <a:pt x="14301" y="1257"/>
                </a:lnTo>
                <a:lnTo>
                  <a:pt x="14274" y="1298"/>
                </a:lnTo>
                <a:lnTo>
                  <a:pt x="14250" y="1339"/>
                </a:lnTo>
                <a:lnTo>
                  <a:pt x="14226" y="1382"/>
                </a:lnTo>
                <a:lnTo>
                  <a:pt x="14205" y="1427"/>
                </a:lnTo>
                <a:lnTo>
                  <a:pt x="14183" y="1474"/>
                </a:lnTo>
                <a:lnTo>
                  <a:pt x="14163" y="1522"/>
                </a:lnTo>
                <a:lnTo>
                  <a:pt x="14146" y="1572"/>
                </a:lnTo>
                <a:lnTo>
                  <a:pt x="14128" y="1623"/>
                </a:lnTo>
                <a:lnTo>
                  <a:pt x="14113" y="1677"/>
                </a:lnTo>
                <a:lnTo>
                  <a:pt x="14099" y="1731"/>
                </a:lnTo>
                <a:lnTo>
                  <a:pt x="14086" y="1788"/>
                </a:lnTo>
                <a:lnTo>
                  <a:pt x="14075" y="1846"/>
                </a:lnTo>
                <a:lnTo>
                  <a:pt x="14067" y="1885"/>
                </a:lnTo>
                <a:lnTo>
                  <a:pt x="14062" y="1925"/>
                </a:lnTo>
                <a:lnTo>
                  <a:pt x="14056" y="1966"/>
                </a:lnTo>
                <a:lnTo>
                  <a:pt x="14053" y="2005"/>
                </a:lnTo>
                <a:lnTo>
                  <a:pt x="14050" y="2043"/>
                </a:lnTo>
                <a:lnTo>
                  <a:pt x="14047" y="2079"/>
                </a:lnTo>
                <a:lnTo>
                  <a:pt x="14046" y="2113"/>
                </a:lnTo>
                <a:lnTo>
                  <a:pt x="14046" y="2143"/>
                </a:lnTo>
                <a:lnTo>
                  <a:pt x="14047" y="2183"/>
                </a:lnTo>
                <a:lnTo>
                  <a:pt x="14050" y="2221"/>
                </a:lnTo>
                <a:lnTo>
                  <a:pt x="14053" y="2259"/>
                </a:lnTo>
                <a:lnTo>
                  <a:pt x="14058" y="2297"/>
                </a:lnTo>
                <a:lnTo>
                  <a:pt x="14065" y="2332"/>
                </a:lnTo>
                <a:lnTo>
                  <a:pt x="14073" y="2366"/>
                </a:lnTo>
                <a:lnTo>
                  <a:pt x="14082" y="2400"/>
                </a:lnTo>
                <a:lnTo>
                  <a:pt x="14093" y="2433"/>
                </a:lnTo>
                <a:lnTo>
                  <a:pt x="14105" y="2464"/>
                </a:lnTo>
                <a:lnTo>
                  <a:pt x="14119" y="2494"/>
                </a:lnTo>
                <a:lnTo>
                  <a:pt x="14135" y="2524"/>
                </a:lnTo>
                <a:lnTo>
                  <a:pt x="14151" y="2551"/>
                </a:lnTo>
                <a:lnTo>
                  <a:pt x="14169" y="2578"/>
                </a:lnTo>
                <a:lnTo>
                  <a:pt x="14187" y="2603"/>
                </a:lnTo>
                <a:lnTo>
                  <a:pt x="14207" y="2628"/>
                </a:lnTo>
                <a:lnTo>
                  <a:pt x="14229" y="2651"/>
                </a:lnTo>
                <a:lnTo>
                  <a:pt x="14251" y="2673"/>
                </a:lnTo>
                <a:lnTo>
                  <a:pt x="14275" y="2694"/>
                </a:lnTo>
                <a:lnTo>
                  <a:pt x="14301" y="2714"/>
                </a:lnTo>
                <a:lnTo>
                  <a:pt x="14327" y="2731"/>
                </a:lnTo>
                <a:lnTo>
                  <a:pt x="14354" y="2747"/>
                </a:lnTo>
                <a:lnTo>
                  <a:pt x="14382" y="2763"/>
                </a:lnTo>
                <a:lnTo>
                  <a:pt x="14412" y="2777"/>
                </a:lnTo>
                <a:lnTo>
                  <a:pt x="14442" y="2790"/>
                </a:lnTo>
                <a:lnTo>
                  <a:pt x="14474" y="2801"/>
                </a:lnTo>
                <a:lnTo>
                  <a:pt x="14507" y="2811"/>
                </a:lnTo>
                <a:lnTo>
                  <a:pt x="14541" y="2819"/>
                </a:lnTo>
                <a:lnTo>
                  <a:pt x="14576" y="2826"/>
                </a:lnTo>
                <a:lnTo>
                  <a:pt x="14612" y="2831"/>
                </a:lnTo>
                <a:lnTo>
                  <a:pt x="14649" y="2835"/>
                </a:lnTo>
                <a:lnTo>
                  <a:pt x="14687" y="2837"/>
                </a:lnTo>
                <a:lnTo>
                  <a:pt x="14725" y="2838"/>
                </a:lnTo>
                <a:lnTo>
                  <a:pt x="14748" y="2838"/>
                </a:lnTo>
                <a:lnTo>
                  <a:pt x="14771" y="2837"/>
                </a:lnTo>
                <a:lnTo>
                  <a:pt x="14794" y="2836"/>
                </a:lnTo>
                <a:lnTo>
                  <a:pt x="14816" y="2834"/>
                </a:lnTo>
                <a:lnTo>
                  <a:pt x="14837" y="2831"/>
                </a:lnTo>
                <a:lnTo>
                  <a:pt x="14860" y="2828"/>
                </a:lnTo>
                <a:lnTo>
                  <a:pt x="14882" y="2825"/>
                </a:lnTo>
                <a:lnTo>
                  <a:pt x="14904" y="2821"/>
                </a:lnTo>
                <a:lnTo>
                  <a:pt x="14925" y="2816"/>
                </a:lnTo>
                <a:lnTo>
                  <a:pt x="14946" y="2811"/>
                </a:lnTo>
                <a:lnTo>
                  <a:pt x="14968" y="2805"/>
                </a:lnTo>
                <a:lnTo>
                  <a:pt x="14989" y="2799"/>
                </a:lnTo>
                <a:lnTo>
                  <a:pt x="15010" y="2792"/>
                </a:lnTo>
                <a:lnTo>
                  <a:pt x="15030" y="2786"/>
                </a:lnTo>
                <a:lnTo>
                  <a:pt x="15051" y="2778"/>
                </a:lnTo>
                <a:lnTo>
                  <a:pt x="15072" y="2769"/>
                </a:lnTo>
                <a:lnTo>
                  <a:pt x="15092" y="2761"/>
                </a:lnTo>
                <a:lnTo>
                  <a:pt x="15111" y="2751"/>
                </a:lnTo>
                <a:lnTo>
                  <a:pt x="15132" y="2741"/>
                </a:lnTo>
                <a:lnTo>
                  <a:pt x="15152" y="2731"/>
                </a:lnTo>
                <a:lnTo>
                  <a:pt x="15170" y="2720"/>
                </a:lnTo>
                <a:lnTo>
                  <a:pt x="15190" y="2709"/>
                </a:lnTo>
                <a:lnTo>
                  <a:pt x="15208" y="2697"/>
                </a:lnTo>
                <a:lnTo>
                  <a:pt x="15227" y="2684"/>
                </a:lnTo>
                <a:lnTo>
                  <a:pt x="15245" y="2672"/>
                </a:lnTo>
                <a:lnTo>
                  <a:pt x="15264" y="2658"/>
                </a:lnTo>
                <a:lnTo>
                  <a:pt x="15281" y="2645"/>
                </a:lnTo>
                <a:lnTo>
                  <a:pt x="15300" y="2631"/>
                </a:lnTo>
                <a:lnTo>
                  <a:pt x="15334" y="2600"/>
                </a:lnTo>
                <a:lnTo>
                  <a:pt x="15368" y="2567"/>
                </a:lnTo>
                <a:lnTo>
                  <a:pt x="15371" y="2565"/>
                </a:lnTo>
                <a:lnTo>
                  <a:pt x="15208" y="2368"/>
                </a:lnTo>
                <a:lnTo>
                  <a:pt x="15205" y="2363"/>
                </a:lnTo>
                <a:lnTo>
                  <a:pt x="15203" y="2366"/>
                </a:lnTo>
                <a:lnTo>
                  <a:pt x="15174" y="2395"/>
                </a:lnTo>
                <a:lnTo>
                  <a:pt x="15147" y="2421"/>
                </a:lnTo>
                <a:lnTo>
                  <a:pt x="15120" y="2446"/>
                </a:lnTo>
                <a:lnTo>
                  <a:pt x="15093" y="2468"/>
                </a:lnTo>
                <a:lnTo>
                  <a:pt x="15065" y="2488"/>
                </a:lnTo>
                <a:lnTo>
                  <a:pt x="15038" y="2506"/>
                </a:lnTo>
                <a:lnTo>
                  <a:pt x="15011" y="2523"/>
                </a:lnTo>
                <a:lnTo>
                  <a:pt x="14982" y="2537"/>
                </a:lnTo>
                <a:lnTo>
                  <a:pt x="14954" y="2549"/>
                </a:lnTo>
                <a:lnTo>
                  <a:pt x="14926" y="2560"/>
                </a:lnTo>
                <a:lnTo>
                  <a:pt x="14897" y="2568"/>
                </a:lnTo>
                <a:lnTo>
                  <a:pt x="14867" y="2576"/>
                </a:lnTo>
                <a:lnTo>
                  <a:pt x="14837" y="2581"/>
                </a:lnTo>
                <a:lnTo>
                  <a:pt x="14806" y="2585"/>
                </a:lnTo>
                <a:lnTo>
                  <a:pt x="14774" y="2587"/>
                </a:lnTo>
                <a:lnTo>
                  <a:pt x="14741" y="2588"/>
                </a:lnTo>
                <a:lnTo>
                  <a:pt x="14722" y="2588"/>
                </a:lnTo>
                <a:lnTo>
                  <a:pt x="14703" y="2587"/>
                </a:lnTo>
                <a:lnTo>
                  <a:pt x="14685" y="2585"/>
                </a:lnTo>
                <a:lnTo>
                  <a:pt x="14666" y="2583"/>
                </a:lnTo>
                <a:lnTo>
                  <a:pt x="14648" y="2579"/>
                </a:lnTo>
                <a:lnTo>
                  <a:pt x="14629" y="2575"/>
                </a:lnTo>
                <a:lnTo>
                  <a:pt x="14610" y="2571"/>
                </a:lnTo>
                <a:lnTo>
                  <a:pt x="14592" y="2564"/>
                </a:lnTo>
                <a:lnTo>
                  <a:pt x="14574" y="2557"/>
                </a:lnTo>
                <a:lnTo>
                  <a:pt x="14557" y="2550"/>
                </a:lnTo>
                <a:lnTo>
                  <a:pt x="14539" y="2542"/>
                </a:lnTo>
                <a:lnTo>
                  <a:pt x="14522" y="2532"/>
                </a:lnTo>
                <a:lnTo>
                  <a:pt x="14506" y="2523"/>
                </a:lnTo>
                <a:lnTo>
                  <a:pt x="14489" y="2512"/>
                </a:lnTo>
                <a:lnTo>
                  <a:pt x="14474" y="2500"/>
                </a:lnTo>
                <a:lnTo>
                  <a:pt x="14460" y="2487"/>
                </a:lnTo>
                <a:lnTo>
                  <a:pt x="14445" y="2473"/>
                </a:lnTo>
                <a:lnTo>
                  <a:pt x="14431" y="2458"/>
                </a:lnTo>
                <a:lnTo>
                  <a:pt x="14418" y="2442"/>
                </a:lnTo>
                <a:lnTo>
                  <a:pt x="14405" y="2425"/>
                </a:lnTo>
                <a:lnTo>
                  <a:pt x="14394" y="2407"/>
                </a:lnTo>
                <a:lnTo>
                  <a:pt x="14383" y="2388"/>
                </a:lnTo>
                <a:lnTo>
                  <a:pt x="14374" y="2369"/>
                </a:lnTo>
                <a:lnTo>
                  <a:pt x="14364" y="2347"/>
                </a:lnTo>
                <a:lnTo>
                  <a:pt x="14356" y="2325"/>
                </a:lnTo>
                <a:lnTo>
                  <a:pt x="14349" y="2301"/>
                </a:lnTo>
                <a:lnTo>
                  <a:pt x="14342" y="2277"/>
                </a:lnTo>
                <a:lnTo>
                  <a:pt x="14338" y="2251"/>
                </a:lnTo>
                <a:lnTo>
                  <a:pt x="14333" y="2223"/>
                </a:lnTo>
                <a:lnTo>
                  <a:pt x="14330" y="2195"/>
                </a:lnTo>
                <a:lnTo>
                  <a:pt x="14328" y="2166"/>
                </a:lnTo>
                <a:lnTo>
                  <a:pt x="14328" y="2135"/>
                </a:lnTo>
                <a:lnTo>
                  <a:pt x="14328" y="2097"/>
                </a:lnTo>
                <a:lnTo>
                  <a:pt x="14330" y="2060"/>
                </a:lnTo>
                <a:lnTo>
                  <a:pt x="14332" y="2024"/>
                </a:lnTo>
                <a:lnTo>
                  <a:pt x="14337" y="1989"/>
                </a:lnTo>
                <a:lnTo>
                  <a:pt x="14341" y="1954"/>
                </a:lnTo>
                <a:lnTo>
                  <a:pt x="14345" y="1919"/>
                </a:lnTo>
                <a:lnTo>
                  <a:pt x="14352" y="1883"/>
                </a:lnTo>
                <a:lnTo>
                  <a:pt x="14358" y="1847"/>
                </a:lnTo>
                <a:lnTo>
                  <a:pt x="14365" y="1815"/>
                </a:lnTo>
                <a:lnTo>
                  <a:pt x="14371" y="1782"/>
                </a:lnTo>
                <a:lnTo>
                  <a:pt x="14380" y="1749"/>
                </a:lnTo>
                <a:lnTo>
                  <a:pt x="14389" y="1714"/>
                </a:lnTo>
                <a:lnTo>
                  <a:pt x="14399" y="1679"/>
                </a:lnTo>
                <a:lnTo>
                  <a:pt x="14411" y="1643"/>
                </a:lnTo>
                <a:lnTo>
                  <a:pt x="14424" y="1606"/>
                </a:lnTo>
                <a:lnTo>
                  <a:pt x="14438" y="1570"/>
                </a:lnTo>
                <a:lnTo>
                  <a:pt x="14453" y="1533"/>
                </a:lnTo>
                <a:lnTo>
                  <a:pt x="14471" y="1496"/>
                </a:lnTo>
                <a:lnTo>
                  <a:pt x="14489" y="1460"/>
                </a:lnTo>
                <a:lnTo>
                  <a:pt x="14509" y="1426"/>
                </a:lnTo>
                <a:lnTo>
                  <a:pt x="14531" y="1391"/>
                </a:lnTo>
                <a:lnTo>
                  <a:pt x="14555" y="1358"/>
                </a:lnTo>
                <a:lnTo>
                  <a:pt x="14567" y="1342"/>
                </a:lnTo>
                <a:lnTo>
                  <a:pt x="14580" y="1325"/>
                </a:lnTo>
                <a:lnTo>
                  <a:pt x="14593" y="1310"/>
                </a:lnTo>
                <a:lnTo>
                  <a:pt x="14607" y="1295"/>
                </a:lnTo>
                <a:lnTo>
                  <a:pt x="14630" y="1273"/>
                </a:lnTo>
                <a:lnTo>
                  <a:pt x="14653" y="1252"/>
                </a:lnTo>
                <a:lnTo>
                  <a:pt x="14677" y="1232"/>
                </a:lnTo>
                <a:lnTo>
                  <a:pt x="14701" y="1214"/>
                </a:lnTo>
                <a:lnTo>
                  <a:pt x="14726" y="1197"/>
                </a:lnTo>
                <a:lnTo>
                  <a:pt x="14751" y="1182"/>
                </a:lnTo>
                <a:lnTo>
                  <a:pt x="14777" y="1168"/>
                </a:lnTo>
                <a:lnTo>
                  <a:pt x="14804" y="1156"/>
                </a:lnTo>
                <a:lnTo>
                  <a:pt x="14830" y="1145"/>
                </a:lnTo>
                <a:lnTo>
                  <a:pt x="14857" y="1135"/>
                </a:lnTo>
                <a:lnTo>
                  <a:pt x="14884" y="1128"/>
                </a:lnTo>
                <a:lnTo>
                  <a:pt x="14913" y="1121"/>
                </a:lnTo>
                <a:lnTo>
                  <a:pt x="14941" y="1116"/>
                </a:lnTo>
                <a:lnTo>
                  <a:pt x="14970" y="1111"/>
                </a:lnTo>
                <a:lnTo>
                  <a:pt x="15000" y="1109"/>
                </a:lnTo>
                <a:lnTo>
                  <a:pt x="15029" y="1109"/>
                </a:lnTo>
                <a:lnTo>
                  <a:pt x="15061" y="1109"/>
                </a:lnTo>
                <a:lnTo>
                  <a:pt x="15089" y="1111"/>
                </a:lnTo>
                <a:lnTo>
                  <a:pt x="15118" y="1116"/>
                </a:lnTo>
                <a:lnTo>
                  <a:pt x="15145" y="1121"/>
                </a:lnTo>
                <a:lnTo>
                  <a:pt x="15170" y="1128"/>
                </a:lnTo>
                <a:lnTo>
                  <a:pt x="15195" y="1136"/>
                </a:lnTo>
                <a:lnTo>
                  <a:pt x="15219" y="1146"/>
                </a:lnTo>
                <a:lnTo>
                  <a:pt x="15242" y="1158"/>
                </a:lnTo>
                <a:lnTo>
                  <a:pt x="15264" y="1171"/>
                </a:lnTo>
                <a:lnTo>
                  <a:pt x="15286" y="1187"/>
                </a:lnTo>
                <a:lnTo>
                  <a:pt x="15307" y="1204"/>
                </a:lnTo>
                <a:lnTo>
                  <a:pt x="15326" y="1224"/>
                </a:lnTo>
                <a:lnTo>
                  <a:pt x="15347" y="1245"/>
                </a:lnTo>
                <a:lnTo>
                  <a:pt x="15367" y="1268"/>
                </a:lnTo>
                <a:lnTo>
                  <a:pt x="15385" y="1295"/>
                </a:lnTo>
                <a:lnTo>
                  <a:pt x="15405" y="1322"/>
                </a:lnTo>
                <a:lnTo>
                  <a:pt x="15407" y="1325"/>
                </a:lnTo>
                <a:lnTo>
                  <a:pt x="15613" y="1150"/>
                </a:lnTo>
                <a:lnTo>
                  <a:pt x="15616" y="1148"/>
                </a:lnTo>
                <a:lnTo>
                  <a:pt x="15614" y="1145"/>
                </a:lnTo>
                <a:lnTo>
                  <a:pt x="15588" y="1109"/>
                </a:lnTo>
                <a:lnTo>
                  <a:pt x="15560" y="1076"/>
                </a:lnTo>
                <a:lnTo>
                  <a:pt x="15545" y="1060"/>
                </a:lnTo>
                <a:lnTo>
                  <a:pt x="15531" y="1046"/>
                </a:lnTo>
                <a:lnTo>
                  <a:pt x="15517" y="1030"/>
                </a:lnTo>
                <a:lnTo>
                  <a:pt x="15502" y="1017"/>
                </a:lnTo>
                <a:lnTo>
                  <a:pt x="15487" y="1003"/>
                </a:lnTo>
                <a:lnTo>
                  <a:pt x="15471" y="991"/>
                </a:lnTo>
                <a:lnTo>
                  <a:pt x="15456" y="979"/>
                </a:lnTo>
                <a:lnTo>
                  <a:pt x="15441" y="967"/>
                </a:lnTo>
                <a:lnTo>
                  <a:pt x="15424" y="956"/>
                </a:lnTo>
                <a:lnTo>
                  <a:pt x="15408" y="946"/>
                </a:lnTo>
                <a:lnTo>
                  <a:pt x="15392" y="937"/>
                </a:lnTo>
                <a:lnTo>
                  <a:pt x="15374" y="928"/>
                </a:lnTo>
                <a:lnTo>
                  <a:pt x="15357" y="919"/>
                </a:lnTo>
                <a:lnTo>
                  <a:pt x="15339" y="911"/>
                </a:lnTo>
                <a:lnTo>
                  <a:pt x="15322" y="904"/>
                </a:lnTo>
                <a:lnTo>
                  <a:pt x="15303" y="897"/>
                </a:lnTo>
                <a:lnTo>
                  <a:pt x="15285" y="891"/>
                </a:lnTo>
                <a:lnTo>
                  <a:pt x="15266" y="885"/>
                </a:lnTo>
                <a:lnTo>
                  <a:pt x="15247" y="880"/>
                </a:lnTo>
                <a:lnTo>
                  <a:pt x="15227" y="875"/>
                </a:lnTo>
                <a:lnTo>
                  <a:pt x="15207" y="872"/>
                </a:lnTo>
                <a:lnTo>
                  <a:pt x="15188" y="868"/>
                </a:lnTo>
                <a:lnTo>
                  <a:pt x="15167" y="866"/>
                </a:lnTo>
                <a:lnTo>
                  <a:pt x="15145" y="863"/>
                </a:lnTo>
                <a:lnTo>
                  <a:pt x="15102" y="860"/>
                </a:lnTo>
                <a:lnTo>
                  <a:pt x="15057" y="859"/>
                </a:lnTo>
                <a:close/>
                <a:moveTo>
                  <a:pt x="16922" y="859"/>
                </a:moveTo>
                <a:lnTo>
                  <a:pt x="16879" y="860"/>
                </a:lnTo>
                <a:lnTo>
                  <a:pt x="16837" y="862"/>
                </a:lnTo>
                <a:lnTo>
                  <a:pt x="16797" y="867"/>
                </a:lnTo>
                <a:lnTo>
                  <a:pt x="16758" y="872"/>
                </a:lnTo>
                <a:lnTo>
                  <a:pt x="16719" y="880"/>
                </a:lnTo>
                <a:lnTo>
                  <a:pt x="16682" y="890"/>
                </a:lnTo>
                <a:lnTo>
                  <a:pt x="16646" y="901"/>
                </a:lnTo>
                <a:lnTo>
                  <a:pt x="16611" y="913"/>
                </a:lnTo>
                <a:lnTo>
                  <a:pt x="16578" y="927"/>
                </a:lnTo>
                <a:lnTo>
                  <a:pt x="16545" y="943"/>
                </a:lnTo>
                <a:lnTo>
                  <a:pt x="16514" y="961"/>
                </a:lnTo>
                <a:lnTo>
                  <a:pt x="16484" y="980"/>
                </a:lnTo>
                <a:lnTo>
                  <a:pt x="16453" y="1002"/>
                </a:lnTo>
                <a:lnTo>
                  <a:pt x="16425" y="1025"/>
                </a:lnTo>
                <a:lnTo>
                  <a:pt x="16398" y="1050"/>
                </a:lnTo>
                <a:lnTo>
                  <a:pt x="16371" y="1076"/>
                </a:lnTo>
                <a:lnTo>
                  <a:pt x="16590" y="0"/>
                </a:lnTo>
                <a:lnTo>
                  <a:pt x="16308" y="0"/>
                </a:lnTo>
                <a:lnTo>
                  <a:pt x="15743" y="2815"/>
                </a:lnTo>
                <a:lnTo>
                  <a:pt x="16024" y="2815"/>
                </a:lnTo>
                <a:lnTo>
                  <a:pt x="16259" y="1633"/>
                </a:lnTo>
                <a:lnTo>
                  <a:pt x="16269" y="1587"/>
                </a:lnTo>
                <a:lnTo>
                  <a:pt x="16281" y="1545"/>
                </a:lnTo>
                <a:lnTo>
                  <a:pt x="16294" y="1504"/>
                </a:lnTo>
                <a:lnTo>
                  <a:pt x="16309" y="1467"/>
                </a:lnTo>
                <a:lnTo>
                  <a:pt x="16324" y="1432"/>
                </a:lnTo>
                <a:lnTo>
                  <a:pt x="16342" y="1399"/>
                </a:lnTo>
                <a:lnTo>
                  <a:pt x="16359" y="1369"/>
                </a:lnTo>
                <a:lnTo>
                  <a:pt x="16379" y="1340"/>
                </a:lnTo>
                <a:lnTo>
                  <a:pt x="16399" y="1314"/>
                </a:lnTo>
                <a:lnTo>
                  <a:pt x="16419" y="1290"/>
                </a:lnTo>
                <a:lnTo>
                  <a:pt x="16440" y="1268"/>
                </a:lnTo>
                <a:lnTo>
                  <a:pt x="16462" y="1248"/>
                </a:lnTo>
                <a:lnTo>
                  <a:pt x="16484" y="1229"/>
                </a:lnTo>
                <a:lnTo>
                  <a:pt x="16506" y="1213"/>
                </a:lnTo>
                <a:lnTo>
                  <a:pt x="16529" y="1197"/>
                </a:lnTo>
                <a:lnTo>
                  <a:pt x="16550" y="1183"/>
                </a:lnTo>
                <a:lnTo>
                  <a:pt x="16573" y="1171"/>
                </a:lnTo>
                <a:lnTo>
                  <a:pt x="16595" y="1160"/>
                </a:lnTo>
                <a:lnTo>
                  <a:pt x="16617" y="1152"/>
                </a:lnTo>
                <a:lnTo>
                  <a:pt x="16639" y="1143"/>
                </a:lnTo>
                <a:lnTo>
                  <a:pt x="16659" y="1136"/>
                </a:lnTo>
                <a:lnTo>
                  <a:pt x="16679" y="1130"/>
                </a:lnTo>
                <a:lnTo>
                  <a:pt x="16699" y="1124"/>
                </a:lnTo>
                <a:lnTo>
                  <a:pt x="16717" y="1121"/>
                </a:lnTo>
                <a:lnTo>
                  <a:pt x="16752" y="1114"/>
                </a:lnTo>
                <a:lnTo>
                  <a:pt x="16782" y="1111"/>
                </a:lnTo>
                <a:lnTo>
                  <a:pt x="16807" y="1109"/>
                </a:lnTo>
                <a:lnTo>
                  <a:pt x="16824" y="1109"/>
                </a:lnTo>
                <a:lnTo>
                  <a:pt x="16844" y="1109"/>
                </a:lnTo>
                <a:lnTo>
                  <a:pt x="16863" y="1110"/>
                </a:lnTo>
                <a:lnTo>
                  <a:pt x="16882" y="1112"/>
                </a:lnTo>
                <a:lnTo>
                  <a:pt x="16901" y="1114"/>
                </a:lnTo>
                <a:lnTo>
                  <a:pt x="16919" y="1118"/>
                </a:lnTo>
                <a:lnTo>
                  <a:pt x="16935" y="1122"/>
                </a:lnTo>
                <a:lnTo>
                  <a:pt x="16953" y="1126"/>
                </a:lnTo>
                <a:lnTo>
                  <a:pt x="16969" y="1132"/>
                </a:lnTo>
                <a:lnTo>
                  <a:pt x="16985" y="1137"/>
                </a:lnTo>
                <a:lnTo>
                  <a:pt x="17000" y="1144"/>
                </a:lnTo>
                <a:lnTo>
                  <a:pt x="17014" y="1152"/>
                </a:lnTo>
                <a:lnTo>
                  <a:pt x="17027" y="1159"/>
                </a:lnTo>
                <a:lnTo>
                  <a:pt x="17041" y="1168"/>
                </a:lnTo>
                <a:lnTo>
                  <a:pt x="17053" y="1178"/>
                </a:lnTo>
                <a:lnTo>
                  <a:pt x="17065" y="1188"/>
                </a:lnTo>
                <a:lnTo>
                  <a:pt x="17077" y="1197"/>
                </a:lnTo>
                <a:lnTo>
                  <a:pt x="17087" y="1209"/>
                </a:lnTo>
                <a:lnTo>
                  <a:pt x="17098" y="1220"/>
                </a:lnTo>
                <a:lnTo>
                  <a:pt x="17107" y="1233"/>
                </a:lnTo>
                <a:lnTo>
                  <a:pt x="17115" y="1245"/>
                </a:lnTo>
                <a:lnTo>
                  <a:pt x="17124" y="1260"/>
                </a:lnTo>
                <a:lnTo>
                  <a:pt x="17132" y="1274"/>
                </a:lnTo>
                <a:lnTo>
                  <a:pt x="17138" y="1288"/>
                </a:lnTo>
                <a:lnTo>
                  <a:pt x="17145" y="1303"/>
                </a:lnTo>
                <a:lnTo>
                  <a:pt x="17150" y="1320"/>
                </a:lnTo>
                <a:lnTo>
                  <a:pt x="17155" y="1336"/>
                </a:lnTo>
                <a:lnTo>
                  <a:pt x="17159" y="1352"/>
                </a:lnTo>
                <a:lnTo>
                  <a:pt x="17162" y="1370"/>
                </a:lnTo>
                <a:lnTo>
                  <a:pt x="17165" y="1387"/>
                </a:lnTo>
                <a:lnTo>
                  <a:pt x="17167" y="1406"/>
                </a:lnTo>
                <a:lnTo>
                  <a:pt x="17168" y="1426"/>
                </a:lnTo>
                <a:lnTo>
                  <a:pt x="17168" y="1444"/>
                </a:lnTo>
                <a:lnTo>
                  <a:pt x="17168" y="1463"/>
                </a:lnTo>
                <a:lnTo>
                  <a:pt x="17167" y="1483"/>
                </a:lnTo>
                <a:lnTo>
                  <a:pt x="17165" y="1504"/>
                </a:lnTo>
                <a:lnTo>
                  <a:pt x="17162" y="1527"/>
                </a:lnTo>
                <a:lnTo>
                  <a:pt x="17160" y="1550"/>
                </a:lnTo>
                <a:lnTo>
                  <a:pt x="17157" y="1574"/>
                </a:lnTo>
                <a:lnTo>
                  <a:pt x="17153" y="1599"/>
                </a:lnTo>
                <a:lnTo>
                  <a:pt x="17148" y="1623"/>
                </a:lnTo>
                <a:lnTo>
                  <a:pt x="16909" y="2815"/>
                </a:lnTo>
                <a:lnTo>
                  <a:pt x="17191" y="2815"/>
                </a:lnTo>
                <a:lnTo>
                  <a:pt x="17437" y="1597"/>
                </a:lnTo>
                <a:lnTo>
                  <a:pt x="17442" y="1574"/>
                </a:lnTo>
                <a:lnTo>
                  <a:pt x="17445" y="1550"/>
                </a:lnTo>
                <a:lnTo>
                  <a:pt x="17448" y="1527"/>
                </a:lnTo>
                <a:lnTo>
                  <a:pt x="17452" y="1504"/>
                </a:lnTo>
                <a:lnTo>
                  <a:pt x="17454" y="1481"/>
                </a:lnTo>
                <a:lnTo>
                  <a:pt x="17456" y="1457"/>
                </a:lnTo>
                <a:lnTo>
                  <a:pt x="17457" y="1432"/>
                </a:lnTo>
                <a:lnTo>
                  <a:pt x="17457" y="1405"/>
                </a:lnTo>
                <a:lnTo>
                  <a:pt x="17456" y="1375"/>
                </a:lnTo>
                <a:lnTo>
                  <a:pt x="17455" y="1345"/>
                </a:lnTo>
                <a:lnTo>
                  <a:pt x="17452" y="1316"/>
                </a:lnTo>
                <a:lnTo>
                  <a:pt x="17447" y="1288"/>
                </a:lnTo>
                <a:lnTo>
                  <a:pt x="17442" y="1261"/>
                </a:lnTo>
                <a:lnTo>
                  <a:pt x="17435" y="1233"/>
                </a:lnTo>
                <a:lnTo>
                  <a:pt x="17428" y="1207"/>
                </a:lnTo>
                <a:lnTo>
                  <a:pt x="17419" y="1182"/>
                </a:lnTo>
                <a:lnTo>
                  <a:pt x="17408" y="1157"/>
                </a:lnTo>
                <a:lnTo>
                  <a:pt x="17397" y="1134"/>
                </a:lnTo>
                <a:lnTo>
                  <a:pt x="17385" y="1111"/>
                </a:lnTo>
                <a:lnTo>
                  <a:pt x="17372" y="1089"/>
                </a:lnTo>
                <a:lnTo>
                  <a:pt x="17358" y="1068"/>
                </a:lnTo>
                <a:lnTo>
                  <a:pt x="17342" y="1048"/>
                </a:lnTo>
                <a:lnTo>
                  <a:pt x="17326" y="1028"/>
                </a:lnTo>
                <a:lnTo>
                  <a:pt x="17310" y="1010"/>
                </a:lnTo>
                <a:lnTo>
                  <a:pt x="17291" y="992"/>
                </a:lnTo>
                <a:lnTo>
                  <a:pt x="17273" y="976"/>
                </a:lnTo>
                <a:lnTo>
                  <a:pt x="17253" y="961"/>
                </a:lnTo>
                <a:lnTo>
                  <a:pt x="17232" y="945"/>
                </a:lnTo>
                <a:lnTo>
                  <a:pt x="17210" y="932"/>
                </a:lnTo>
                <a:lnTo>
                  <a:pt x="17188" y="920"/>
                </a:lnTo>
                <a:lnTo>
                  <a:pt x="17165" y="908"/>
                </a:lnTo>
                <a:lnTo>
                  <a:pt x="17141" y="898"/>
                </a:lnTo>
                <a:lnTo>
                  <a:pt x="17115" y="890"/>
                </a:lnTo>
                <a:lnTo>
                  <a:pt x="17090" y="881"/>
                </a:lnTo>
                <a:lnTo>
                  <a:pt x="17064" y="874"/>
                </a:lnTo>
                <a:lnTo>
                  <a:pt x="17037" y="869"/>
                </a:lnTo>
                <a:lnTo>
                  <a:pt x="17009" y="864"/>
                </a:lnTo>
                <a:lnTo>
                  <a:pt x="16980" y="861"/>
                </a:lnTo>
                <a:lnTo>
                  <a:pt x="16952" y="859"/>
                </a:lnTo>
                <a:lnTo>
                  <a:pt x="16922" y="859"/>
                </a:lnTo>
                <a:close/>
                <a:moveTo>
                  <a:pt x="13108" y="2810"/>
                </a:moveTo>
                <a:lnTo>
                  <a:pt x="13107" y="2815"/>
                </a:lnTo>
                <a:lnTo>
                  <a:pt x="13388" y="2815"/>
                </a:lnTo>
                <a:lnTo>
                  <a:pt x="13772" y="882"/>
                </a:lnTo>
                <a:lnTo>
                  <a:pt x="13495" y="882"/>
                </a:lnTo>
                <a:lnTo>
                  <a:pt x="13108" y="2810"/>
                </a:lnTo>
                <a:close/>
                <a:moveTo>
                  <a:pt x="7999" y="1128"/>
                </a:moveTo>
                <a:lnTo>
                  <a:pt x="7997" y="1132"/>
                </a:lnTo>
                <a:lnTo>
                  <a:pt x="8958" y="1132"/>
                </a:lnTo>
                <a:lnTo>
                  <a:pt x="7680" y="2578"/>
                </a:lnTo>
                <a:lnTo>
                  <a:pt x="7679" y="2578"/>
                </a:lnTo>
                <a:lnTo>
                  <a:pt x="7631" y="2815"/>
                </a:lnTo>
                <a:lnTo>
                  <a:pt x="8993" y="2815"/>
                </a:lnTo>
                <a:lnTo>
                  <a:pt x="9042" y="2565"/>
                </a:lnTo>
                <a:lnTo>
                  <a:pt x="8024" y="2565"/>
                </a:lnTo>
                <a:lnTo>
                  <a:pt x="9305" y="1119"/>
                </a:lnTo>
                <a:lnTo>
                  <a:pt x="9306" y="1118"/>
                </a:lnTo>
                <a:lnTo>
                  <a:pt x="9354" y="882"/>
                </a:lnTo>
                <a:lnTo>
                  <a:pt x="8047" y="882"/>
                </a:lnTo>
                <a:lnTo>
                  <a:pt x="7999" y="1128"/>
                </a:lnTo>
                <a:close/>
                <a:moveTo>
                  <a:pt x="12650" y="859"/>
                </a:moveTo>
                <a:lnTo>
                  <a:pt x="12608" y="860"/>
                </a:lnTo>
                <a:lnTo>
                  <a:pt x="12569" y="863"/>
                </a:lnTo>
                <a:lnTo>
                  <a:pt x="12530" y="868"/>
                </a:lnTo>
                <a:lnTo>
                  <a:pt x="12492" y="875"/>
                </a:lnTo>
                <a:lnTo>
                  <a:pt x="12454" y="884"/>
                </a:lnTo>
                <a:lnTo>
                  <a:pt x="12417" y="895"/>
                </a:lnTo>
                <a:lnTo>
                  <a:pt x="12382" y="908"/>
                </a:lnTo>
                <a:lnTo>
                  <a:pt x="12348" y="922"/>
                </a:lnTo>
                <a:lnTo>
                  <a:pt x="12314" y="940"/>
                </a:lnTo>
                <a:lnTo>
                  <a:pt x="12282" y="957"/>
                </a:lnTo>
                <a:lnTo>
                  <a:pt x="12252" y="978"/>
                </a:lnTo>
                <a:lnTo>
                  <a:pt x="12222" y="1000"/>
                </a:lnTo>
                <a:lnTo>
                  <a:pt x="12208" y="1011"/>
                </a:lnTo>
                <a:lnTo>
                  <a:pt x="12194" y="1023"/>
                </a:lnTo>
                <a:lnTo>
                  <a:pt x="12180" y="1036"/>
                </a:lnTo>
                <a:lnTo>
                  <a:pt x="12166" y="1049"/>
                </a:lnTo>
                <a:lnTo>
                  <a:pt x="12154" y="1062"/>
                </a:lnTo>
                <a:lnTo>
                  <a:pt x="12141" y="1075"/>
                </a:lnTo>
                <a:lnTo>
                  <a:pt x="12129" y="1089"/>
                </a:lnTo>
                <a:lnTo>
                  <a:pt x="12118" y="1104"/>
                </a:lnTo>
                <a:lnTo>
                  <a:pt x="12162" y="886"/>
                </a:lnTo>
                <a:lnTo>
                  <a:pt x="12162" y="882"/>
                </a:lnTo>
                <a:lnTo>
                  <a:pt x="11885" y="882"/>
                </a:lnTo>
                <a:lnTo>
                  <a:pt x="11502" y="2810"/>
                </a:lnTo>
                <a:lnTo>
                  <a:pt x="11501" y="2815"/>
                </a:lnTo>
                <a:lnTo>
                  <a:pt x="11782" y="2815"/>
                </a:lnTo>
                <a:lnTo>
                  <a:pt x="12017" y="1632"/>
                </a:lnTo>
                <a:lnTo>
                  <a:pt x="12024" y="1605"/>
                </a:lnTo>
                <a:lnTo>
                  <a:pt x="12030" y="1576"/>
                </a:lnTo>
                <a:lnTo>
                  <a:pt x="12039" y="1549"/>
                </a:lnTo>
                <a:lnTo>
                  <a:pt x="12048" y="1523"/>
                </a:lnTo>
                <a:lnTo>
                  <a:pt x="12057" y="1496"/>
                </a:lnTo>
                <a:lnTo>
                  <a:pt x="12068" y="1471"/>
                </a:lnTo>
                <a:lnTo>
                  <a:pt x="12080" y="1446"/>
                </a:lnTo>
                <a:lnTo>
                  <a:pt x="12092" y="1422"/>
                </a:lnTo>
                <a:lnTo>
                  <a:pt x="12105" y="1399"/>
                </a:lnTo>
                <a:lnTo>
                  <a:pt x="12120" y="1376"/>
                </a:lnTo>
                <a:lnTo>
                  <a:pt x="12135" y="1355"/>
                </a:lnTo>
                <a:lnTo>
                  <a:pt x="12150" y="1334"/>
                </a:lnTo>
                <a:lnTo>
                  <a:pt x="12166" y="1313"/>
                </a:lnTo>
                <a:lnTo>
                  <a:pt x="12183" y="1293"/>
                </a:lnTo>
                <a:lnTo>
                  <a:pt x="12200" y="1275"/>
                </a:lnTo>
                <a:lnTo>
                  <a:pt x="12219" y="1256"/>
                </a:lnTo>
                <a:lnTo>
                  <a:pt x="12237" y="1240"/>
                </a:lnTo>
                <a:lnTo>
                  <a:pt x="12257" y="1224"/>
                </a:lnTo>
                <a:lnTo>
                  <a:pt x="12277" y="1208"/>
                </a:lnTo>
                <a:lnTo>
                  <a:pt x="12297" y="1194"/>
                </a:lnTo>
                <a:lnTo>
                  <a:pt x="12318" y="1181"/>
                </a:lnTo>
                <a:lnTo>
                  <a:pt x="12339" y="1169"/>
                </a:lnTo>
                <a:lnTo>
                  <a:pt x="12361" y="1158"/>
                </a:lnTo>
                <a:lnTo>
                  <a:pt x="12382" y="1148"/>
                </a:lnTo>
                <a:lnTo>
                  <a:pt x="12405" y="1138"/>
                </a:lnTo>
                <a:lnTo>
                  <a:pt x="12428" y="1131"/>
                </a:lnTo>
                <a:lnTo>
                  <a:pt x="12451" y="1124"/>
                </a:lnTo>
                <a:lnTo>
                  <a:pt x="12475" y="1119"/>
                </a:lnTo>
                <a:lnTo>
                  <a:pt x="12498" y="1114"/>
                </a:lnTo>
                <a:lnTo>
                  <a:pt x="12522" y="1111"/>
                </a:lnTo>
                <a:lnTo>
                  <a:pt x="12547" y="1109"/>
                </a:lnTo>
                <a:lnTo>
                  <a:pt x="12571" y="1109"/>
                </a:lnTo>
                <a:lnTo>
                  <a:pt x="12592" y="1109"/>
                </a:lnTo>
                <a:lnTo>
                  <a:pt x="12613" y="1111"/>
                </a:lnTo>
                <a:lnTo>
                  <a:pt x="12632" y="1113"/>
                </a:lnTo>
                <a:lnTo>
                  <a:pt x="12651" y="1117"/>
                </a:lnTo>
                <a:lnTo>
                  <a:pt x="12669" y="1122"/>
                </a:lnTo>
                <a:lnTo>
                  <a:pt x="12688" y="1128"/>
                </a:lnTo>
                <a:lnTo>
                  <a:pt x="12705" y="1134"/>
                </a:lnTo>
                <a:lnTo>
                  <a:pt x="12722" y="1142"/>
                </a:lnTo>
                <a:lnTo>
                  <a:pt x="12739" y="1152"/>
                </a:lnTo>
                <a:lnTo>
                  <a:pt x="12755" y="1161"/>
                </a:lnTo>
                <a:lnTo>
                  <a:pt x="12771" y="1172"/>
                </a:lnTo>
                <a:lnTo>
                  <a:pt x="12785" y="1184"/>
                </a:lnTo>
                <a:lnTo>
                  <a:pt x="12800" y="1197"/>
                </a:lnTo>
                <a:lnTo>
                  <a:pt x="12815" y="1212"/>
                </a:lnTo>
                <a:lnTo>
                  <a:pt x="12828" y="1227"/>
                </a:lnTo>
                <a:lnTo>
                  <a:pt x="12841" y="1243"/>
                </a:lnTo>
                <a:lnTo>
                  <a:pt x="12844" y="1248"/>
                </a:lnTo>
                <a:lnTo>
                  <a:pt x="13072" y="1042"/>
                </a:lnTo>
                <a:lnTo>
                  <a:pt x="13070" y="1039"/>
                </a:lnTo>
                <a:lnTo>
                  <a:pt x="13050" y="1017"/>
                </a:lnTo>
                <a:lnTo>
                  <a:pt x="13028" y="997"/>
                </a:lnTo>
                <a:lnTo>
                  <a:pt x="13008" y="978"/>
                </a:lnTo>
                <a:lnTo>
                  <a:pt x="12985" y="959"/>
                </a:lnTo>
                <a:lnTo>
                  <a:pt x="12962" y="944"/>
                </a:lnTo>
                <a:lnTo>
                  <a:pt x="12937" y="929"/>
                </a:lnTo>
                <a:lnTo>
                  <a:pt x="12913" y="916"/>
                </a:lnTo>
                <a:lnTo>
                  <a:pt x="12887" y="904"/>
                </a:lnTo>
                <a:lnTo>
                  <a:pt x="12860" y="893"/>
                </a:lnTo>
                <a:lnTo>
                  <a:pt x="12832" y="884"/>
                </a:lnTo>
                <a:lnTo>
                  <a:pt x="12805" y="877"/>
                </a:lnTo>
                <a:lnTo>
                  <a:pt x="12775" y="870"/>
                </a:lnTo>
                <a:lnTo>
                  <a:pt x="12745" y="864"/>
                </a:lnTo>
                <a:lnTo>
                  <a:pt x="12714" y="861"/>
                </a:lnTo>
                <a:lnTo>
                  <a:pt x="12683" y="859"/>
                </a:lnTo>
                <a:lnTo>
                  <a:pt x="12650" y="859"/>
                </a:lnTo>
                <a:close/>
                <a:moveTo>
                  <a:pt x="10966" y="882"/>
                </a:moveTo>
                <a:lnTo>
                  <a:pt x="11252" y="882"/>
                </a:lnTo>
                <a:lnTo>
                  <a:pt x="11251" y="886"/>
                </a:lnTo>
                <a:lnTo>
                  <a:pt x="10868" y="2815"/>
                </a:lnTo>
                <a:lnTo>
                  <a:pt x="10591" y="2815"/>
                </a:lnTo>
                <a:lnTo>
                  <a:pt x="10592" y="2810"/>
                </a:lnTo>
                <a:lnTo>
                  <a:pt x="10628" y="2610"/>
                </a:lnTo>
                <a:lnTo>
                  <a:pt x="10602" y="2637"/>
                </a:lnTo>
                <a:lnTo>
                  <a:pt x="10575" y="2663"/>
                </a:lnTo>
                <a:lnTo>
                  <a:pt x="10545" y="2687"/>
                </a:lnTo>
                <a:lnTo>
                  <a:pt x="10516" y="2709"/>
                </a:lnTo>
                <a:lnTo>
                  <a:pt x="10484" y="2730"/>
                </a:lnTo>
                <a:lnTo>
                  <a:pt x="10452" y="2748"/>
                </a:lnTo>
                <a:lnTo>
                  <a:pt x="10419" y="2766"/>
                </a:lnTo>
                <a:lnTo>
                  <a:pt x="10385" y="2780"/>
                </a:lnTo>
                <a:lnTo>
                  <a:pt x="10349" y="2794"/>
                </a:lnTo>
                <a:lnTo>
                  <a:pt x="10313" y="2805"/>
                </a:lnTo>
                <a:lnTo>
                  <a:pt x="10275" y="2815"/>
                </a:lnTo>
                <a:lnTo>
                  <a:pt x="10235" y="2824"/>
                </a:lnTo>
                <a:lnTo>
                  <a:pt x="10196" y="2830"/>
                </a:lnTo>
                <a:lnTo>
                  <a:pt x="10155" y="2835"/>
                </a:lnTo>
                <a:lnTo>
                  <a:pt x="10112" y="2837"/>
                </a:lnTo>
                <a:lnTo>
                  <a:pt x="10068" y="2838"/>
                </a:lnTo>
                <a:lnTo>
                  <a:pt x="10039" y="2837"/>
                </a:lnTo>
                <a:lnTo>
                  <a:pt x="10010" y="2836"/>
                </a:lnTo>
                <a:lnTo>
                  <a:pt x="9982" y="2833"/>
                </a:lnTo>
                <a:lnTo>
                  <a:pt x="9954" y="2828"/>
                </a:lnTo>
                <a:lnTo>
                  <a:pt x="9926" y="2823"/>
                </a:lnTo>
                <a:lnTo>
                  <a:pt x="9900" y="2815"/>
                </a:lnTo>
                <a:lnTo>
                  <a:pt x="9875" y="2807"/>
                </a:lnTo>
                <a:lnTo>
                  <a:pt x="9850" y="2799"/>
                </a:lnTo>
                <a:lnTo>
                  <a:pt x="9826" y="2789"/>
                </a:lnTo>
                <a:lnTo>
                  <a:pt x="9803" y="2777"/>
                </a:lnTo>
                <a:lnTo>
                  <a:pt x="9780" y="2765"/>
                </a:lnTo>
                <a:lnTo>
                  <a:pt x="9758" y="2752"/>
                </a:lnTo>
                <a:lnTo>
                  <a:pt x="9738" y="2736"/>
                </a:lnTo>
                <a:lnTo>
                  <a:pt x="9718" y="2721"/>
                </a:lnTo>
                <a:lnTo>
                  <a:pt x="9700" y="2705"/>
                </a:lnTo>
                <a:lnTo>
                  <a:pt x="9681" y="2687"/>
                </a:lnTo>
                <a:lnTo>
                  <a:pt x="9665" y="2669"/>
                </a:lnTo>
                <a:lnTo>
                  <a:pt x="9648" y="2649"/>
                </a:lnTo>
                <a:lnTo>
                  <a:pt x="9633" y="2630"/>
                </a:lnTo>
                <a:lnTo>
                  <a:pt x="9619" y="2608"/>
                </a:lnTo>
                <a:lnTo>
                  <a:pt x="9606" y="2586"/>
                </a:lnTo>
                <a:lnTo>
                  <a:pt x="9594" y="2563"/>
                </a:lnTo>
                <a:lnTo>
                  <a:pt x="9583" y="2540"/>
                </a:lnTo>
                <a:lnTo>
                  <a:pt x="9573" y="2515"/>
                </a:lnTo>
                <a:lnTo>
                  <a:pt x="9564" y="2490"/>
                </a:lnTo>
                <a:lnTo>
                  <a:pt x="9557" y="2464"/>
                </a:lnTo>
                <a:lnTo>
                  <a:pt x="9550" y="2436"/>
                </a:lnTo>
                <a:lnTo>
                  <a:pt x="9545" y="2409"/>
                </a:lnTo>
                <a:lnTo>
                  <a:pt x="9540" y="2381"/>
                </a:lnTo>
                <a:lnTo>
                  <a:pt x="9537" y="2351"/>
                </a:lnTo>
                <a:lnTo>
                  <a:pt x="9535" y="2322"/>
                </a:lnTo>
                <a:lnTo>
                  <a:pt x="9535" y="2291"/>
                </a:lnTo>
                <a:lnTo>
                  <a:pt x="9535" y="2267"/>
                </a:lnTo>
                <a:lnTo>
                  <a:pt x="9536" y="2243"/>
                </a:lnTo>
                <a:lnTo>
                  <a:pt x="9538" y="2221"/>
                </a:lnTo>
                <a:lnTo>
                  <a:pt x="9540" y="2199"/>
                </a:lnTo>
                <a:lnTo>
                  <a:pt x="9544" y="2179"/>
                </a:lnTo>
                <a:lnTo>
                  <a:pt x="9547" y="2158"/>
                </a:lnTo>
                <a:lnTo>
                  <a:pt x="9550" y="2137"/>
                </a:lnTo>
                <a:lnTo>
                  <a:pt x="9554" y="2116"/>
                </a:lnTo>
                <a:lnTo>
                  <a:pt x="9558" y="2099"/>
                </a:lnTo>
                <a:lnTo>
                  <a:pt x="9800" y="882"/>
                </a:lnTo>
                <a:lnTo>
                  <a:pt x="10081" y="882"/>
                </a:lnTo>
                <a:lnTo>
                  <a:pt x="10080" y="886"/>
                </a:lnTo>
                <a:lnTo>
                  <a:pt x="9842" y="2074"/>
                </a:lnTo>
                <a:lnTo>
                  <a:pt x="9838" y="2098"/>
                </a:lnTo>
                <a:lnTo>
                  <a:pt x="9834" y="2123"/>
                </a:lnTo>
                <a:lnTo>
                  <a:pt x="9830" y="2146"/>
                </a:lnTo>
                <a:lnTo>
                  <a:pt x="9828" y="2170"/>
                </a:lnTo>
                <a:lnTo>
                  <a:pt x="9826" y="2192"/>
                </a:lnTo>
                <a:lnTo>
                  <a:pt x="9824" y="2214"/>
                </a:lnTo>
                <a:lnTo>
                  <a:pt x="9824" y="2233"/>
                </a:lnTo>
                <a:lnTo>
                  <a:pt x="9823" y="2252"/>
                </a:lnTo>
                <a:lnTo>
                  <a:pt x="9824" y="2271"/>
                </a:lnTo>
                <a:lnTo>
                  <a:pt x="9825" y="2291"/>
                </a:lnTo>
                <a:lnTo>
                  <a:pt x="9826" y="2310"/>
                </a:lnTo>
                <a:lnTo>
                  <a:pt x="9829" y="2327"/>
                </a:lnTo>
                <a:lnTo>
                  <a:pt x="9833" y="2345"/>
                </a:lnTo>
                <a:lnTo>
                  <a:pt x="9837" y="2361"/>
                </a:lnTo>
                <a:lnTo>
                  <a:pt x="9841" y="2377"/>
                </a:lnTo>
                <a:lnTo>
                  <a:pt x="9847" y="2394"/>
                </a:lnTo>
                <a:lnTo>
                  <a:pt x="9853" y="2409"/>
                </a:lnTo>
                <a:lnTo>
                  <a:pt x="9860" y="2423"/>
                </a:lnTo>
                <a:lnTo>
                  <a:pt x="9868" y="2437"/>
                </a:lnTo>
                <a:lnTo>
                  <a:pt x="9875" y="2451"/>
                </a:lnTo>
                <a:lnTo>
                  <a:pt x="9884" y="2464"/>
                </a:lnTo>
                <a:lnTo>
                  <a:pt x="9894" y="2477"/>
                </a:lnTo>
                <a:lnTo>
                  <a:pt x="9905" y="2488"/>
                </a:lnTo>
                <a:lnTo>
                  <a:pt x="9916" y="2499"/>
                </a:lnTo>
                <a:lnTo>
                  <a:pt x="9926" y="2509"/>
                </a:lnTo>
                <a:lnTo>
                  <a:pt x="9938" y="2519"/>
                </a:lnTo>
                <a:lnTo>
                  <a:pt x="9952" y="2529"/>
                </a:lnTo>
                <a:lnTo>
                  <a:pt x="9965" y="2538"/>
                </a:lnTo>
                <a:lnTo>
                  <a:pt x="9979" y="2545"/>
                </a:lnTo>
                <a:lnTo>
                  <a:pt x="9993" y="2553"/>
                </a:lnTo>
                <a:lnTo>
                  <a:pt x="10008" y="2560"/>
                </a:lnTo>
                <a:lnTo>
                  <a:pt x="10025" y="2565"/>
                </a:lnTo>
                <a:lnTo>
                  <a:pt x="10040" y="2571"/>
                </a:lnTo>
                <a:lnTo>
                  <a:pt x="10057" y="2575"/>
                </a:lnTo>
                <a:lnTo>
                  <a:pt x="10075" y="2579"/>
                </a:lnTo>
                <a:lnTo>
                  <a:pt x="10092" y="2583"/>
                </a:lnTo>
                <a:lnTo>
                  <a:pt x="10111" y="2585"/>
                </a:lnTo>
                <a:lnTo>
                  <a:pt x="10131" y="2587"/>
                </a:lnTo>
                <a:lnTo>
                  <a:pt x="10150" y="2588"/>
                </a:lnTo>
                <a:lnTo>
                  <a:pt x="10170" y="2588"/>
                </a:lnTo>
                <a:lnTo>
                  <a:pt x="10188" y="2588"/>
                </a:lnTo>
                <a:lnTo>
                  <a:pt x="10212" y="2586"/>
                </a:lnTo>
                <a:lnTo>
                  <a:pt x="10242" y="2583"/>
                </a:lnTo>
                <a:lnTo>
                  <a:pt x="10276" y="2576"/>
                </a:lnTo>
                <a:lnTo>
                  <a:pt x="10294" y="2572"/>
                </a:lnTo>
                <a:lnTo>
                  <a:pt x="10314" y="2567"/>
                </a:lnTo>
                <a:lnTo>
                  <a:pt x="10335" y="2561"/>
                </a:lnTo>
                <a:lnTo>
                  <a:pt x="10355" y="2554"/>
                </a:lnTo>
                <a:lnTo>
                  <a:pt x="10376" y="2545"/>
                </a:lnTo>
                <a:lnTo>
                  <a:pt x="10398" y="2536"/>
                </a:lnTo>
                <a:lnTo>
                  <a:pt x="10420" y="2526"/>
                </a:lnTo>
                <a:lnTo>
                  <a:pt x="10441" y="2513"/>
                </a:lnTo>
                <a:lnTo>
                  <a:pt x="10464" y="2500"/>
                </a:lnTo>
                <a:lnTo>
                  <a:pt x="10486" y="2484"/>
                </a:lnTo>
                <a:lnTo>
                  <a:pt x="10508" y="2468"/>
                </a:lnTo>
                <a:lnTo>
                  <a:pt x="10530" y="2449"/>
                </a:lnTo>
                <a:lnTo>
                  <a:pt x="10552" y="2429"/>
                </a:lnTo>
                <a:lnTo>
                  <a:pt x="10572" y="2407"/>
                </a:lnTo>
                <a:lnTo>
                  <a:pt x="10593" y="2383"/>
                </a:lnTo>
                <a:lnTo>
                  <a:pt x="10613" y="2357"/>
                </a:lnTo>
                <a:lnTo>
                  <a:pt x="10631" y="2328"/>
                </a:lnTo>
                <a:lnTo>
                  <a:pt x="10649" y="2298"/>
                </a:lnTo>
                <a:lnTo>
                  <a:pt x="10666" y="2265"/>
                </a:lnTo>
                <a:lnTo>
                  <a:pt x="10682" y="2230"/>
                </a:lnTo>
                <a:lnTo>
                  <a:pt x="10697" y="2192"/>
                </a:lnTo>
                <a:lnTo>
                  <a:pt x="10710" y="2153"/>
                </a:lnTo>
                <a:lnTo>
                  <a:pt x="10722" y="2110"/>
                </a:lnTo>
                <a:lnTo>
                  <a:pt x="10732" y="2064"/>
                </a:lnTo>
                <a:lnTo>
                  <a:pt x="10966" y="8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261217" tIns="130609" rIns="261217" bIns="130609" numCol="1" anchor="t" anchorCtr="0" compatLnSpc="1">
            <a:prstTxWarp prst="textNoShape">
              <a:avLst/>
            </a:prstTxWarp>
          </a:bodyPr>
          <a:lstStyle/>
          <a:p>
            <a:endParaRPr lang="de-CH" sz="24259" dirty="0"/>
          </a:p>
        </p:txBody>
      </p:sp>
    </p:spTree>
    <p:extLst>
      <p:ext uri="{BB962C8B-B14F-4D97-AF65-F5344CB8AC3E}">
        <p14:creationId xmlns:p14="http://schemas.microsoft.com/office/powerpoint/2010/main" val="327010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5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7261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6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366003" y="3496506"/>
            <a:ext cx="29667282" cy="9101577"/>
          </a:xfrm>
          <a:prstGeom prst="rect">
            <a:avLst/>
          </a:prstGeom>
          <a:solidFill>
            <a:schemeClr val="tx2"/>
          </a:solidFill>
        </p:spPr>
        <p:txBody>
          <a:bodyPr vert="horz" lIns="324000" tIns="324000" rIns="324000" bIns="32400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66682" y="13166378"/>
            <a:ext cx="29666603" cy="198674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4554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4213947" rtl="0" eaLnBrk="1" latinLnBrk="0" hangingPunct="1">
        <a:lnSpc>
          <a:spcPts val="11141"/>
        </a:lnSpc>
        <a:spcBef>
          <a:spcPct val="0"/>
        </a:spcBef>
        <a:buNone/>
        <a:defRPr sz="9998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None/>
        <a:defRPr sz="2857" kern="1200">
          <a:solidFill>
            <a:schemeClr val="tx1"/>
          </a:solidFill>
          <a:latin typeface="+mn-lt"/>
          <a:ea typeface="+mn-ea"/>
          <a:cs typeface="+mn-cs"/>
        </a:defRPr>
      </a:lvl1pPr>
      <a:lvl2pPr marL="516991" indent="-516991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2pPr>
      <a:lvl3pPr marL="1020379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defRPr sz="2857" kern="1200">
          <a:solidFill>
            <a:schemeClr val="tx1"/>
          </a:solidFill>
          <a:latin typeface="+mn-lt"/>
          <a:ea typeface="+mn-ea"/>
          <a:cs typeface="+mn-cs"/>
        </a:defRPr>
      </a:lvl3pPr>
      <a:lvl4pPr marL="1546440" indent="-521528" algn="l" defTabSz="4213947" rtl="0" eaLnBrk="1" latinLnBrk="0" hangingPunct="1">
        <a:lnSpc>
          <a:spcPts val="3428"/>
        </a:lnSpc>
        <a:spcBef>
          <a:spcPts val="0"/>
        </a:spcBef>
        <a:buFont typeface="Arial" panose="020B0604020202020204" pitchFamily="34" charset="0"/>
        <a:buChar char="–"/>
        <a:defRPr sz="2857" kern="1200">
          <a:solidFill>
            <a:schemeClr val="tx1"/>
          </a:solidFill>
          <a:latin typeface="+mn-lt"/>
          <a:ea typeface="+mn-ea"/>
          <a:cs typeface="+mn-cs"/>
        </a:defRPr>
      </a:lvl4pPr>
      <a:lvl5pPr marL="2040755" indent="-516991" algn="l" defTabSz="4213947" rtl="0" eaLnBrk="1" latinLnBrk="0" hangingPunct="1">
        <a:lnSpc>
          <a:spcPts val="3428"/>
        </a:lnSpc>
        <a:spcBef>
          <a:spcPts val="0"/>
        </a:spcBef>
        <a:buFont typeface="Symbol" panose="05050102010706020507" pitchFamily="18" charset="2"/>
        <a:buChar char="-"/>
        <a:tabLst/>
        <a:defRPr sz="2857" kern="1200">
          <a:solidFill>
            <a:schemeClr val="tx1"/>
          </a:solidFill>
          <a:latin typeface="+mn-lt"/>
          <a:ea typeface="+mn-ea"/>
          <a:cs typeface="+mn-cs"/>
        </a:defRPr>
      </a:lvl5pPr>
      <a:lvl6pPr marL="1158835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6pPr>
      <a:lvl7pPr marL="13695328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7pPr>
      <a:lvl8pPr marL="15802302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8pPr>
      <a:lvl9pPr marL="17909275" indent="-1053488" algn="l" defTabSz="4213947" rtl="0" eaLnBrk="1" latinLnBrk="0" hangingPunct="1">
        <a:spcBef>
          <a:spcPct val="20000"/>
        </a:spcBef>
        <a:buFont typeface="Arial" panose="020B0604020202020204" pitchFamily="34" charset="0"/>
        <a:buChar char="•"/>
        <a:defRPr sz="91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1pPr>
      <a:lvl2pPr marL="210697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2pPr>
      <a:lvl3pPr marL="421394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3pPr>
      <a:lvl4pPr marL="632092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4pPr>
      <a:lvl5pPr marL="8427893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5pPr>
      <a:lvl6pPr marL="1053486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6pPr>
      <a:lvl7pPr marL="12641840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7pPr>
      <a:lvl8pPr marL="14748814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8pPr>
      <a:lvl9pPr marL="16855787" algn="l" defTabSz="4213947" rtl="0" eaLnBrk="1" latinLnBrk="0" hangingPunct="1">
        <a:defRPr sz="82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388826" y="475460"/>
            <a:ext cx="29621636" cy="8669898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3600" b="0" dirty="0" smtClean="0"/>
              <a:t/>
            </a:r>
            <a:br>
              <a:rPr lang="en-US" sz="3600" b="0" dirty="0" smtClean="0"/>
            </a:br>
            <a:r>
              <a:rPr lang="en-US" sz="4800" b="0" dirty="0" smtClean="0"/>
              <a:t>A </a:t>
            </a:r>
            <a:r>
              <a:rPr lang="en-US" sz="4800" b="0" dirty="0"/>
              <a:t>Twitter Corpus and Benchmark </a:t>
            </a:r>
            <a:r>
              <a:rPr lang="en-US" sz="4800" b="0" dirty="0"/>
              <a:t>Resources for </a:t>
            </a:r>
            <a:r>
              <a:rPr lang="en-US" sz="5713" dirty="0"/>
              <a:t/>
            </a:r>
            <a:br>
              <a:rPr lang="en-US" sz="5713" dirty="0"/>
            </a:br>
            <a:r>
              <a:rPr lang="en-US" sz="6600" dirty="0" smtClean="0"/>
              <a:t>German </a:t>
            </a:r>
            <a:r>
              <a:rPr lang="en-US" sz="6600" dirty="0"/>
              <a:t>Sentiment </a:t>
            </a:r>
            <a:r>
              <a:rPr lang="en-US" sz="6600" dirty="0" smtClean="0"/>
              <a:t>Analysis</a:t>
            </a:r>
          </a:p>
          <a:p>
            <a:pPr lvl="1" algn="ctr"/>
            <a:r>
              <a:rPr lang="en-US" dirty="0" smtClean="0"/>
              <a:t>Zurich </a:t>
            </a:r>
            <a:r>
              <a:rPr lang="en-US" dirty="0"/>
              <a:t>University of Applied Sciences (ZHAW) -  Winterthur, </a:t>
            </a:r>
            <a:r>
              <a:rPr lang="en-US" dirty="0" smtClean="0"/>
              <a:t>Switzerland</a:t>
            </a:r>
            <a:endParaRPr lang="en-US" baseline="30000" dirty="0" smtClean="0"/>
          </a:p>
          <a:p>
            <a:pPr lvl="1" algn="ctr"/>
            <a:r>
              <a:rPr lang="en-US" dirty="0" smtClean="0"/>
              <a:t>SpinningBytes AG, </a:t>
            </a:r>
            <a:r>
              <a:rPr lang="en-US" dirty="0" err="1" smtClean="0"/>
              <a:t>Küsnacht</a:t>
            </a:r>
            <a:r>
              <a:rPr lang="en-US" dirty="0" smtClean="0"/>
              <a:t>, Switzerland</a:t>
            </a:r>
            <a:endParaRPr lang="en-US" baseline="30000" dirty="0" smtClean="0"/>
          </a:p>
          <a:p>
            <a:pPr lvl="1" algn="ctr"/>
            <a:endParaRPr lang="en-US" sz="2400" b="1" dirty="0" smtClean="0"/>
          </a:p>
          <a:p>
            <a:pPr lvl="1" algn="ctr"/>
            <a:r>
              <a:rPr lang="en-US" b="1" dirty="0" smtClean="0"/>
              <a:t>Mark Cieliebak               Jan Deriu</a:t>
            </a:r>
            <a:r>
              <a:rPr lang="en-US" b="1" dirty="0" smtClean="0"/>
              <a:t>                 </a:t>
            </a:r>
            <a:r>
              <a:rPr lang="en-US" b="1" dirty="0" smtClean="0"/>
              <a:t>Dominik Egger</a:t>
            </a:r>
            <a:r>
              <a:rPr lang="en-US" b="1" dirty="0" smtClean="0"/>
              <a:t>                </a:t>
            </a:r>
            <a:r>
              <a:rPr lang="en-US" b="1" dirty="0" smtClean="0"/>
              <a:t>Fatih Uzdilli</a:t>
            </a:r>
            <a:endParaRPr lang="en-US" b="1" dirty="0"/>
          </a:p>
          <a:p>
            <a:pPr lvl="1" algn="ctr"/>
            <a:endParaRPr lang="en-US" b="1" dirty="0" smtClean="0"/>
          </a:p>
          <a:p>
            <a:pPr lvl="1" algn="ctr"/>
            <a:endParaRPr lang="en-US" b="1" dirty="0"/>
          </a:p>
        </p:txBody>
      </p:sp>
      <p:sp>
        <p:nvSpPr>
          <p:cNvPr id="45" name="TextBox 33"/>
          <p:cNvSpPr txBox="1"/>
          <p:nvPr/>
        </p:nvSpPr>
        <p:spPr>
          <a:xfrm>
            <a:off x="18244731" y="25266461"/>
            <a:ext cx="4901382" cy="1087732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de-CH" sz="4571" b="1" dirty="0">
                <a:solidFill>
                  <a:schemeClr val="accent5">
                    <a:lumMod val="10000"/>
                  </a:schemeClr>
                </a:solidFill>
              </a:rPr>
              <a:t>Importance of high-quality </a:t>
            </a:r>
          </a:p>
          <a:p>
            <a:r>
              <a:rPr lang="de-CH" sz="4571" b="1" dirty="0">
                <a:solidFill>
                  <a:schemeClr val="accent5">
                    <a:lumMod val="10000"/>
                  </a:schemeClr>
                </a:solidFill>
              </a:rPr>
              <a:t>Word Embeddings</a:t>
            </a:r>
            <a:endParaRPr lang="de-CH" sz="5142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215" y="6145018"/>
            <a:ext cx="2370281" cy="2370281"/>
          </a:xfrm>
          <a:prstGeom prst="rect">
            <a:avLst/>
          </a:prstGeom>
        </p:spPr>
      </p:pic>
      <p:sp>
        <p:nvSpPr>
          <p:cNvPr id="51" name="Rounded Rectangle 23"/>
          <p:cNvSpPr/>
          <p:nvPr/>
        </p:nvSpPr>
        <p:spPr>
          <a:xfrm>
            <a:off x="1242752" y="20366084"/>
            <a:ext cx="29764852" cy="22627641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  <a:effectLst>
            <a:glow>
              <a:schemeClr val="accent1">
                <a:alpha val="24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259"/>
          </a:p>
        </p:txBody>
      </p:sp>
      <p:sp>
        <p:nvSpPr>
          <p:cNvPr id="31" name="Rounded Rectangle 23"/>
          <p:cNvSpPr/>
          <p:nvPr/>
        </p:nvSpPr>
        <p:spPr>
          <a:xfrm>
            <a:off x="1565249" y="9732619"/>
            <a:ext cx="14136425" cy="10353041"/>
          </a:xfrm>
          <a:prstGeom prst="roundRect">
            <a:avLst/>
          </a:prstGeom>
          <a:solidFill>
            <a:schemeClr val="accent6">
              <a:lumMod val="90000"/>
            </a:schemeClr>
          </a:solidFill>
          <a:ln>
            <a:noFill/>
          </a:ln>
          <a:effectLst>
            <a:glow>
              <a:schemeClr val="accent1">
                <a:alpha val="24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259"/>
          </a:p>
        </p:txBody>
      </p:sp>
      <p:sp>
        <p:nvSpPr>
          <p:cNvPr id="33" name="TextBox 17"/>
          <p:cNvSpPr txBox="1"/>
          <p:nvPr/>
        </p:nvSpPr>
        <p:spPr>
          <a:xfrm>
            <a:off x="2565140" y="10266975"/>
            <a:ext cx="5057953" cy="9950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de-CH" sz="5142" b="1" dirty="0" err="1">
                <a:solidFill>
                  <a:schemeClr val="tx2">
                    <a:lumMod val="50000"/>
                  </a:schemeClr>
                </a:solidFill>
              </a:rPr>
              <a:t>Available</a:t>
            </a:r>
            <a:r>
              <a:rPr lang="de-CH" sz="5142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CH" sz="5142" b="1" dirty="0" err="1" smtClean="0">
                <a:solidFill>
                  <a:schemeClr val="tx2">
                    <a:lumMod val="50000"/>
                  </a:schemeClr>
                </a:solidFill>
              </a:rPr>
              <a:t>Corpora</a:t>
            </a:r>
            <a:endParaRPr lang="de-CH" sz="5142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898" y="6146882"/>
            <a:ext cx="2365950" cy="236595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95949" y="6118599"/>
            <a:ext cx="2138040" cy="23840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5555" y="6128820"/>
            <a:ext cx="2384012" cy="2384012"/>
          </a:xfrm>
          <a:prstGeom prst="rect">
            <a:avLst/>
          </a:prstGeom>
        </p:spPr>
      </p:pic>
      <p:sp>
        <p:nvSpPr>
          <p:cNvPr id="47" name="TextBox 17"/>
          <p:cNvSpPr txBox="1"/>
          <p:nvPr/>
        </p:nvSpPr>
        <p:spPr>
          <a:xfrm>
            <a:off x="6120059" y="20672920"/>
            <a:ext cx="19747759" cy="94976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r>
              <a:rPr lang="de-CH" sz="6856" b="1" dirty="0" smtClean="0">
                <a:solidFill>
                  <a:schemeClr val="tx2">
                    <a:lumMod val="50000"/>
                  </a:schemeClr>
                </a:solidFill>
              </a:rPr>
              <a:t>Benchmark </a:t>
            </a:r>
            <a:r>
              <a:rPr lang="de-CH" sz="6856" b="1" dirty="0" err="1" smtClean="0">
                <a:solidFill>
                  <a:schemeClr val="tx2">
                    <a:lumMod val="50000"/>
                  </a:schemeClr>
                </a:solidFill>
              </a:rPr>
              <a:t>for</a:t>
            </a:r>
            <a:r>
              <a:rPr lang="de-CH" sz="6856" b="1" dirty="0" smtClean="0">
                <a:solidFill>
                  <a:schemeClr val="tx2">
                    <a:lumMod val="50000"/>
                  </a:schemeClr>
                </a:solidFill>
              </a:rPr>
              <a:t> Sentiment Analysis in German</a:t>
            </a:r>
            <a:endParaRPr lang="de-CH" sz="5142" b="1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16071880" y="9732619"/>
            <a:ext cx="14654935" cy="10353039"/>
            <a:chOff x="5301976" y="3600822"/>
            <a:chExt cx="5130008" cy="2917488"/>
          </a:xfrm>
        </p:grpSpPr>
        <p:sp>
          <p:nvSpPr>
            <p:cNvPr id="66" name="Rounded Rectangle 23"/>
            <p:cNvSpPr/>
            <p:nvPr/>
          </p:nvSpPr>
          <p:spPr>
            <a:xfrm>
              <a:off x="5301976" y="3600822"/>
              <a:ext cx="5130008" cy="2917488"/>
            </a:xfrm>
            <a:prstGeom prst="roundRect">
              <a:avLst/>
            </a:prstGeom>
            <a:solidFill>
              <a:schemeClr val="accent6">
                <a:lumMod val="90000"/>
              </a:schemeClr>
            </a:solidFill>
            <a:ln>
              <a:noFill/>
            </a:ln>
            <a:effectLst>
              <a:glow>
                <a:schemeClr val="accent1">
                  <a:alpha val="24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24259"/>
            </a:p>
          </p:txBody>
        </p:sp>
        <p:sp>
          <p:nvSpPr>
            <p:cNvPr id="68" name="TextBox 17"/>
            <p:cNvSpPr txBox="1"/>
            <p:nvPr/>
          </p:nvSpPr>
          <p:spPr>
            <a:xfrm>
              <a:off x="5778748" y="3785876"/>
              <a:ext cx="1810587" cy="35031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r>
                <a:rPr lang="de-CH" sz="5142" b="1" dirty="0">
                  <a:solidFill>
                    <a:schemeClr val="tx2">
                      <a:lumMod val="50000"/>
                    </a:schemeClr>
                  </a:solidFill>
                </a:rPr>
                <a:t>New </a:t>
              </a:r>
              <a:r>
                <a:rPr lang="de-CH" sz="5142" b="1" dirty="0" smtClean="0">
                  <a:solidFill>
                    <a:schemeClr val="tx2">
                      <a:lumMod val="50000"/>
                    </a:schemeClr>
                  </a:solidFill>
                </a:rPr>
                <a:t>Corpus: SB-10k</a:t>
              </a:r>
              <a:endParaRPr lang="de-CH" sz="5142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778748" y="4171635"/>
              <a:ext cx="4248472" cy="169758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marL="816302" indent="-816302">
                <a:buFont typeface="Arial" charset="0"/>
                <a:buChar char="•"/>
              </a:pPr>
              <a:r>
                <a:rPr lang="en-US" sz="4285" dirty="0"/>
                <a:t>9738 </a:t>
              </a:r>
              <a:r>
                <a:rPr lang="en-US" sz="4285" dirty="0" smtClean="0"/>
                <a:t>German tweets</a:t>
              </a:r>
              <a:r>
                <a:rPr lang="en-US" sz="4285" dirty="0"/>
                <a:t/>
              </a:r>
              <a:br>
                <a:rPr lang="en-US" sz="4285" dirty="0"/>
              </a:br>
              <a:endParaRPr lang="en-US" sz="4285" dirty="0"/>
            </a:p>
            <a:p>
              <a:pPr marL="816302" indent="-816302">
                <a:buFont typeface="Arial" charset="0"/>
                <a:buChar char="•"/>
              </a:pPr>
              <a:r>
                <a:rPr lang="en-US" sz="4285" dirty="0" smtClean="0"/>
                <a:t>Labels</a:t>
              </a:r>
              <a:r>
                <a:rPr lang="en-US" sz="4285" dirty="0"/>
                <a:t>: </a:t>
              </a:r>
              <a:r>
                <a:rPr lang="en-US" sz="4285" dirty="0" smtClean="0"/>
                <a:t>"positive", "neutral", "negative" </a:t>
              </a:r>
              <a:r>
                <a:rPr lang="en-US" sz="4285" dirty="0"/>
                <a:t>and </a:t>
              </a:r>
              <a:r>
                <a:rPr lang="en-US" sz="4285" dirty="0" smtClean="0"/>
                <a:t>"mixed"</a:t>
              </a:r>
              <a:r>
                <a:rPr lang="en-US" sz="4285" dirty="0"/>
                <a:t/>
              </a:r>
              <a:br>
                <a:rPr lang="en-US" sz="4285" dirty="0"/>
              </a:br>
              <a:endParaRPr lang="en-US" sz="4285" dirty="0"/>
            </a:p>
            <a:p>
              <a:pPr marL="816302" indent="-816302">
                <a:buFont typeface="Arial" charset="0"/>
                <a:buChar char="•"/>
              </a:pPr>
              <a:r>
                <a:rPr lang="en-US" sz="4285" dirty="0"/>
                <a:t>Each tweet annotated by 3 annotators</a:t>
              </a:r>
              <a:br>
                <a:rPr lang="en-US" sz="4285" dirty="0"/>
              </a:br>
              <a:endParaRPr lang="en-US" sz="4285" dirty="0"/>
            </a:p>
            <a:p>
              <a:pPr marL="816302" indent="-816302">
                <a:buFont typeface="Arial" charset="0"/>
                <a:buChar char="•"/>
              </a:pPr>
              <a:r>
                <a:rPr lang="en-US" sz="4285" dirty="0"/>
                <a:t>Designed to cover a wide variety of unigrams and topics</a:t>
              </a:r>
              <a:endParaRPr lang="en-US" sz="4285" dirty="0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-562264" y="26220935"/>
            <a:ext cx="2612174" cy="261217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endParaRPr lang="en-US" sz="1714" dirty="0"/>
          </a:p>
        </p:txBody>
      </p:sp>
      <p:sp>
        <p:nvSpPr>
          <p:cNvPr id="58" name="Rounded Rectangle 11"/>
          <p:cNvSpPr/>
          <p:nvPr/>
        </p:nvSpPr>
        <p:spPr>
          <a:xfrm>
            <a:off x="2549859" y="22209945"/>
            <a:ext cx="13151815" cy="92562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259" dirty="0"/>
          </a:p>
        </p:txBody>
      </p:sp>
      <p:sp>
        <p:nvSpPr>
          <p:cNvPr id="59" name="Rounded Rectangle 11"/>
          <p:cNvSpPr/>
          <p:nvPr/>
        </p:nvSpPr>
        <p:spPr>
          <a:xfrm>
            <a:off x="16071882" y="22209945"/>
            <a:ext cx="13498645" cy="9256217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259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139741" y="23466545"/>
            <a:ext cx="10932913" cy="7142835"/>
          </a:xfrm>
          <a:prstGeom prst="rect">
            <a:avLst/>
          </a:prstGeom>
        </p:spPr>
      </p:pic>
      <p:sp>
        <p:nvSpPr>
          <p:cNvPr id="61" name="TextBox 28"/>
          <p:cNvSpPr txBox="1"/>
          <p:nvPr/>
        </p:nvSpPr>
        <p:spPr>
          <a:xfrm>
            <a:off x="2549858" y="22600819"/>
            <a:ext cx="13151818" cy="1087732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de-CH" sz="4285" b="1" dirty="0" smtClean="0">
                <a:solidFill>
                  <a:schemeClr val="accent5">
                    <a:lumMod val="10000"/>
                  </a:schemeClr>
                </a:solidFill>
              </a:rPr>
              <a:t>SVM </a:t>
            </a:r>
            <a:r>
              <a:rPr lang="de-CH" sz="4285" b="1" dirty="0">
                <a:solidFill>
                  <a:schemeClr val="accent5">
                    <a:lumMod val="10000"/>
                  </a:schemeClr>
                </a:solidFill>
              </a:rPr>
              <a:t>System</a:t>
            </a:r>
            <a:endParaRPr lang="de-CH" sz="4285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sp>
        <p:nvSpPr>
          <p:cNvPr id="62" name="TextBox 28"/>
          <p:cNvSpPr txBox="1"/>
          <p:nvPr/>
        </p:nvSpPr>
        <p:spPr>
          <a:xfrm>
            <a:off x="16071884" y="22600819"/>
            <a:ext cx="13498642" cy="1087732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de-CH" sz="4285" b="1" dirty="0" smtClean="0">
                <a:solidFill>
                  <a:schemeClr val="accent5">
                    <a:lumMod val="10000"/>
                  </a:schemeClr>
                </a:solidFill>
              </a:rPr>
              <a:t>CNN </a:t>
            </a:r>
            <a:r>
              <a:rPr lang="de-CH" sz="4285" b="1" dirty="0">
                <a:solidFill>
                  <a:schemeClr val="accent5">
                    <a:lumMod val="10000"/>
                  </a:schemeClr>
                </a:solidFill>
              </a:rPr>
              <a:t>System</a:t>
            </a:r>
            <a:endParaRPr lang="de-CH" sz="4285" b="1" dirty="0">
              <a:solidFill>
                <a:schemeClr val="accent5">
                  <a:lumMod val="10000"/>
                </a:schemeClr>
              </a:solidFill>
            </a:endParaRPr>
          </a:p>
        </p:txBody>
      </p:sp>
      <p:cxnSp>
        <p:nvCxnSpPr>
          <p:cNvPr id="32" name="Elbow Connector 31"/>
          <p:cNvCxnSpPr/>
          <p:nvPr/>
        </p:nvCxnSpPr>
        <p:spPr>
          <a:xfrm>
            <a:off x="9125765" y="31466160"/>
            <a:ext cx="6251057" cy="830862"/>
          </a:xfrm>
          <a:prstGeom prst="bentConnector3">
            <a:avLst>
              <a:gd name="adj1" fmla="val 27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59" idx="2"/>
          </p:cNvCxnSpPr>
          <p:nvPr/>
        </p:nvCxnSpPr>
        <p:spPr>
          <a:xfrm rot="5400000">
            <a:off x="19094989" y="28570812"/>
            <a:ext cx="830868" cy="662156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5376821" y="32297022"/>
            <a:ext cx="0" cy="1028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H="1">
            <a:off x="16199640" y="32297022"/>
            <a:ext cx="9" cy="1028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11"/>
          <p:cNvSpPr/>
          <p:nvPr/>
        </p:nvSpPr>
        <p:spPr>
          <a:xfrm>
            <a:off x="2549858" y="33297614"/>
            <a:ext cx="27020666" cy="763504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24259" dirty="0"/>
          </a:p>
        </p:txBody>
      </p:sp>
      <p:sp>
        <p:nvSpPr>
          <p:cNvPr id="48" name="TextBox 47"/>
          <p:cNvSpPr txBox="1"/>
          <p:nvPr/>
        </p:nvSpPr>
        <p:spPr>
          <a:xfrm>
            <a:off x="14759704" y="34921799"/>
            <a:ext cx="13724171" cy="539775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285" b="1" dirty="0"/>
              <a:t>Results</a:t>
            </a:r>
            <a:endParaRPr lang="en-US" sz="4285" dirty="0"/>
          </a:p>
          <a:p>
            <a:endParaRPr lang="en-US" sz="4285" dirty="0"/>
          </a:p>
          <a:p>
            <a:pPr marL="816302" indent="-816302">
              <a:buFont typeface="Arial" charset="0"/>
              <a:buChar char="•"/>
            </a:pPr>
            <a:r>
              <a:rPr lang="en-US" sz="4285" dirty="0"/>
              <a:t>CNN outperforms SVM in all but one </a:t>
            </a:r>
            <a:r>
              <a:rPr lang="en-US" sz="4285" dirty="0" smtClean="0"/>
              <a:t>case (red)</a:t>
            </a:r>
            <a:r>
              <a:rPr lang="en-US" sz="4285" dirty="0"/>
              <a:t/>
            </a:r>
            <a:br>
              <a:rPr lang="en-US" sz="4285" dirty="0"/>
            </a:br>
            <a:endParaRPr lang="en-US" sz="4285" dirty="0"/>
          </a:p>
          <a:p>
            <a:pPr marL="816302" indent="-816302">
              <a:buFont typeface="Arial" charset="0"/>
              <a:buChar char="•"/>
            </a:pPr>
            <a:r>
              <a:rPr lang="en-US" sz="4285" dirty="0"/>
              <a:t>SB-10k </a:t>
            </a:r>
            <a:r>
              <a:rPr lang="en-US" sz="4285" dirty="0" smtClean="0"/>
              <a:t>generalizes better than MGS to unseen data</a:t>
            </a:r>
            <a:r>
              <a:rPr lang="en-US" sz="4285" dirty="0"/>
              <a:t/>
            </a:r>
            <a:br>
              <a:rPr lang="en-US" sz="4285" dirty="0"/>
            </a:br>
            <a:endParaRPr lang="en-US" sz="4285" dirty="0"/>
          </a:p>
          <a:p>
            <a:pPr marL="816302" indent="-816302">
              <a:buFont typeface="Arial" charset="0"/>
              <a:buChar char="•"/>
            </a:pPr>
            <a:r>
              <a:rPr lang="en-US" sz="4285" dirty="0"/>
              <a:t>Resulting </a:t>
            </a:r>
            <a:r>
              <a:rPr lang="en-US" sz="4285" dirty="0" smtClean="0"/>
              <a:t>F1-Scores match state-of-the-art</a:t>
            </a:r>
            <a:endParaRPr lang="en-US" sz="4285" dirty="0"/>
          </a:p>
        </p:txBody>
      </p:sp>
      <p:sp>
        <p:nvSpPr>
          <p:cNvPr id="77" name="TextBox 76"/>
          <p:cNvSpPr txBox="1"/>
          <p:nvPr/>
        </p:nvSpPr>
        <p:spPr>
          <a:xfrm>
            <a:off x="2565140" y="11796425"/>
            <a:ext cx="12136644" cy="51032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285" dirty="0" smtClean="0"/>
              <a:t>Previously existing corpora in German:</a:t>
            </a:r>
            <a:r>
              <a:rPr lang="en-US" sz="4285" dirty="0"/>
              <a:t/>
            </a:r>
            <a:br>
              <a:rPr lang="en-US" sz="4285" dirty="0"/>
            </a:br>
            <a:endParaRPr lang="en-US" sz="4285" dirty="0"/>
          </a:p>
          <a:p>
            <a:pPr marL="816302" indent="-816302">
              <a:buFont typeface="Arial" charset="0"/>
              <a:buChar char="•"/>
            </a:pPr>
            <a:r>
              <a:rPr lang="en-US" sz="4285" dirty="0"/>
              <a:t>DAI Tweets (1800 </a:t>
            </a:r>
            <a:r>
              <a:rPr lang="en-US" sz="4285" dirty="0" smtClean="0"/>
              <a:t>samples):</a:t>
            </a:r>
            <a:endParaRPr lang="en-US" sz="4285" dirty="0"/>
          </a:p>
          <a:p>
            <a:pPr marL="2923275" lvl="1" indent="-816302">
              <a:buFont typeface="Arial" charset="0"/>
              <a:buChar char="•"/>
            </a:pPr>
            <a:r>
              <a:rPr lang="en-US" sz="4285" dirty="0"/>
              <a:t>Too small for training complex models</a:t>
            </a:r>
            <a:br>
              <a:rPr lang="en-US" sz="4285" dirty="0"/>
            </a:br>
            <a:endParaRPr lang="en-US" sz="4285" dirty="0"/>
          </a:p>
          <a:p>
            <a:pPr marL="816302" indent="-816302">
              <a:buFont typeface="Arial" charset="0"/>
              <a:buChar char="•"/>
            </a:pPr>
            <a:r>
              <a:rPr lang="en-US" sz="4285" dirty="0"/>
              <a:t>MGS Corpus (109’130 samples):</a:t>
            </a:r>
          </a:p>
          <a:p>
            <a:pPr marL="2923275" lvl="1" indent="-816302">
              <a:buFont typeface="Arial" charset="0"/>
              <a:buChar char="•"/>
            </a:pPr>
            <a:r>
              <a:rPr lang="en-US" sz="4285" dirty="0"/>
              <a:t>Low quality of annotations</a:t>
            </a:r>
            <a:br>
              <a:rPr lang="en-US" sz="4285" dirty="0"/>
            </a:br>
            <a:endParaRPr lang="en-US" sz="4285" dirty="0"/>
          </a:p>
          <a:p>
            <a:pPr marL="816302" indent="-816302">
              <a:buFont typeface="Arial" charset="0"/>
              <a:buChar char="•"/>
            </a:pPr>
            <a:r>
              <a:rPr lang="en-US" sz="4285" dirty="0" err="1"/>
              <a:t>PotTS</a:t>
            </a:r>
            <a:r>
              <a:rPr lang="en-US" sz="4285" dirty="0"/>
              <a:t> Corpus</a:t>
            </a:r>
            <a:r>
              <a:rPr lang="en-US" sz="4285" dirty="0">
                <a:sym typeface="Wingdings"/>
              </a:rPr>
              <a:t> </a:t>
            </a:r>
            <a:r>
              <a:rPr lang="en-US" sz="4285" dirty="0">
                <a:sym typeface="Wingdings"/>
              </a:rPr>
              <a:t>(7992 samples):</a:t>
            </a:r>
          </a:p>
          <a:p>
            <a:pPr marL="2923275" lvl="1" indent="-816302">
              <a:buFont typeface="Arial" charset="0"/>
              <a:buChar char="•"/>
            </a:pPr>
            <a:r>
              <a:rPr lang="en-US" sz="4285" dirty="0">
                <a:sym typeface="Wingdings"/>
              </a:rPr>
              <a:t>Annotations only on phrase-level</a:t>
            </a:r>
          </a:p>
        </p:txBody>
      </p:sp>
      <p:sp>
        <p:nvSpPr>
          <p:cNvPr id="39" name="Oval 13"/>
          <p:cNvSpPr/>
          <p:nvPr/>
        </p:nvSpPr>
        <p:spPr>
          <a:xfrm>
            <a:off x="26019954" y="3394498"/>
            <a:ext cx="3550568" cy="355056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251"/>
          </a:p>
        </p:txBody>
      </p:sp>
      <p:pic>
        <p:nvPicPr>
          <p:cNvPr id="40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191"/>
          <a:stretch/>
        </p:blipFill>
        <p:spPr>
          <a:xfrm>
            <a:off x="26989787" y="4014458"/>
            <a:ext cx="1963992" cy="2276268"/>
          </a:xfrm>
          <a:prstGeom prst="rect">
            <a:avLst/>
          </a:prstGeom>
        </p:spPr>
      </p:pic>
      <p:sp>
        <p:nvSpPr>
          <p:cNvPr id="42" name="Oval 13"/>
          <p:cNvSpPr/>
          <p:nvPr/>
        </p:nvSpPr>
        <p:spPr>
          <a:xfrm>
            <a:off x="2995262" y="3394498"/>
            <a:ext cx="3550568" cy="355056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251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300" y="4048153"/>
            <a:ext cx="2796491" cy="1733382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04741" y="34153323"/>
            <a:ext cx="9468314" cy="6227132"/>
          </a:xfrm>
          <a:prstGeom prst="rect">
            <a:avLst/>
          </a:prstGeom>
        </p:spPr>
      </p:pic>
      <p:sp>
        <p:nvSpPr>
          <p:cNvPr id="52" name="TextBox 47"/>
          <p:cNvSpPr txBox="1"/>
          <p:nvPr/>
        </p:nvSpPr>
        <p:spPr>
          <a:xfrm>
            <a:off x="3252623" y="23559678"/>
            <a:ext cx="11932874" cy="63541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3600" dirty="0" smtClean="0"/>
              <a:t>Features</a:t>
            </a:r>
          </a:p>
          <a:p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n-grams</a:t>
            </a:r>
            <a:r>
              <a:rPr lang="en-US" sz="3600" dirty="0"/>
              <a:t>, n = 1</a:t>
            </a:r>
            <a:r>
              <a:rPr lang="en-US" sz="3600" dirty="0"/>
              <a:t>...</a:t>
            </a:r>
            <a:r>
              <a:rPr lang="en-US" sz="3600" dirty="0"/>
              <a:t>4, POS-n-grams, n </a:t>
            </a:r>
            <a:r>
              <a:rPr lang="en-US" sz="3600" dirty="0"/>
              <a:t>= 3...</a:t>
            </a:r>
            <a:r>
              <a:rPr lang="en-US" sz="3600" dirty="0"/>
              <a:t>5, non-contiguous n-grams, n </a:t>
            </a:r>
            <a:r>
              <a:rPr lang="en-US" sz="3600" dirty="0"/>
              <a:t>= 3...</a:t>
            </a:r>
            <a:r>
              <a:rPr lang="en-US" sz="3600" dirty="0" smtClean="0"/>
              <a:t>5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Character n-grams, n </a:t>
            </a:r>
            <a:r>
              <a:rPr lang="en-US" sz="3600" dirty="0"/>
              <a:t>= 3...</a:t>
            </a:r>
            <a:r>
              <a:rPr lang="en-US" sz="3600" dirty="0" smtClean="0"/>
              <a:t>6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# upper-cased tokens, # </a:t>
            </a:r>
            <a:r>
              <a:rPr lang="en-US" sz="3600" dirty="0"/>
              <a:t>of </a:t>
            </a:r>
            <a:r>
              <a:rPr lang="en-US" sz="3600" dirty="0"/>
              <a:t>hashtags, # </a:t>
            </a:r>
            <a:r>
              <a:rPr lang="en-US" sz="3600" dirty="0"/>
              <a:t>of POS </a:t>
            </a:r>
            <a:r>
              <a:rPr lang="en-US" sz="3600" dirty="0"/>
              <a:t>tags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# continuous punctuations (max), last </a:t>
            </a:r>
            <a:r>
              <a:rPr lang="en-US" sz="3600" dirty="0"/>
              <a:t>token </a:t>
            </a:r>
            <a:r>
              <a:rPr lang="en-US" sz="3600" dirty="0"/>
              <a:t>punctuation (?, !)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# </a:t>
            </a:r>
            <a:r>
              <a:rPr lang="en-US" sz="3600" dirty="0"/>
              <a:t>elongated </a:t>
            </a:r>
            <a:r>
              <a:rPr lang="en-US" sz="3600" dirty="0"/>
              <a:t>words, # </a:t>
            </a:r>
            <a:r>
              <a:rPr lang="en-US" sz="3600" dirty="0"/>
              <a:t>negated </a:t>
            </a:r>
            <a:r>
              <a:rPr lang="en-US" sz="3600" dirty="0" smtClean="0"/>
              <a:t>tokens</a:t>
            </a:r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Lexicons: NRC-emotion, </a:t>
            </a:r>
            <a:r>
              <a:rPr lang="en-US" sz="3600" dirty="0" err="1"/>
              <a:t>BingLiu</a:t>
            </a:r>
            <a:r>
              <a:rPr lang="en-US" sz="3600" dirty="0"/>
              <a:t>, MQA, </a:t>
            </a:r>
            <a:r>
              <a:rPr lang="en-US" sz="3600" dirty="0"/>
              <a:t>NRC-</a:t>
            </a:r>
            <a:r>
              <a:rPr lang="en-US" sz="3600" dirty="0" err="1"/>
              <a:t>HashtagSentiment</a:t>
            </a:r>
            <a:r>
              <a:rPr lang="en-US" sz="3600" dirty="0"/>
              <a:t>, Sentiment140</a:t>
            </a:r>
            <a:r>
              <a:rPr lang="en-US" sz="3600" dirty="0"/>
              <a:t>, </a:t>
            </a:r>
            <a:r>
              <a:rPr lang="en-US" sz="3600" dirty="0"/>
              <a:t>Sentiment140-3-class, RottenTomatoes-3-class)</a:t>
            </a:r>
          </a:p>
          <a:p>
            <a:r>
              <a:rPr lang="en-US" sz="2400" dirty="0" smtClean="0"/>
              <a:t> </a:t>
            </a:r>
            <a:endParaRPr lang="en-US" sz="2400" dirty="0"/>
          </a:p>
        </p:txBody>
      </p:sp>
      <p:pic>
        <p:nvPicPr>
          <p:cNvPr id="20" name="Grafik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7433878" y="18012041"/>
            <a:ext cx="11602674" cy="1544832"/>
          </a:xfrm>
          <a:prstGeom prst="rect">
            <a:avLst/>
          </a:prstGeom>
        </p:spPr>
      </p:pic>
      <p:sp>
        <p:nvSpPr>
          <p:cNvPr id="56" name="TextBox 17"/>
          <p:cNvSpPr txBox="1"/>
          <p:nvPr/>
        </p:nvSpPr>
        <p:spPr>
          <a:xfrm>
            <a:off x="3958284" y="41631561"/>
            <a:ext cx="24525591" cy="99509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/>
            <a:r>
              <a:rPr lang="de-CH" sz="4400" b="1" dirty="0" smtClean="0">
                <a:solidFill>
                  <a:schemeClr val="tx2">
                    <a:lumMod val="50000"/>
                  </a:schemeClr>
                </a:solidFill>
              </a:rPr>
              <a:t>Corpus </a:t>
            </a:r>
            <a:r>
              <a:rPr lang="de-CH" sz="4400" b="1" dirty="0" err="1" smtClean="0">
                <a:solidFill>
                  <a:schemeClr val="tx2">
                    <a:lumMod val="50000"/>
                  </a:schemeClr>
                </a:solidFill>
              </a:rPr>
              <a:t>and</a:t>
            </a:r>
            <a:r>
              <a:rPr lang="de-CH" sz="4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CH" sz="4400" b="1" dirty="0" err="1" smtClean="0">
                <a:solidFill>
                  <a:schemeClr val="tx2">
                    <a:lumMod val="50000"/>
                  </a:schemeClr>
                </a:solidFill>
              </a:rPr>
              <a:t>source</a:t>
            </a:r>
            <a:r>
              <a:rPr lang="de-CH" sz="4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CH" sz="4400" b="1" dirty="0" err="1" smtClean="0">
                <a:solidFill>
                  <a:schemeClr val="tx2">
                    <a:lumMod val="50000"/>
                  </a:schemeClr>
                </a:solidFill>
              </a:rPr>
              <a:t>code</a:t>
            </a:r>
            <a:r>
              <a:rPr lang="de-CH" sz="4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CH" sz="4400" b="1" dirty="0" err="1" smtClean="0">
                <a:solidFill>
                  <a:schemeClr val="tx2">
                    <a:lumMod val="50000"/>
                  </a:schemeClr>
                </a:solidFill>
              </a:rPr>
              <a:t>are</a:t>
            </a:r>
            <a:r>
              <a:rPr lang="de-CH" sz="4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CH" sz="4400" b="1" dirty="0" err="1" smtClean="0">
                <a:solidFill>
                  <a:schemeClr val="tx2">
                    <a:lumMod val="50000"/>
                  </a:schemeClr>
                </a:solidFill>
              </a:rPr>
              <a:t>publicly</a:t>
            </a:r>
            <a:r>
              <a:rPr lang="de-CH" sz="4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de-CH" sz="4400" b="1" dirty="0" err="1" smtClean="0">
                <a:solidFill>
                  <a:schemeClr val="tx2">
                    <a:lumMod val="50000"/>
                  </a:schemeClr>
                </a:solidFill>
              </a:rPr>
              <a:t>available</a:t>
            </a:r>
            <a:r>
              <a:rPr lang="de-CH" sz="4400" b="1" dirty="0" smtClean="0">
                <a:solidFill>
                  <a:schemeClr val="tx2">
                    <a:lumMod val="50000"/>
                  </a:schemeClr>
                </a:solidFill>
              </a:rPr>
              <a:t> at www.spinningbytes.com/resources</a:t>
            </a:r>
            <a:endParaRPr lang="de-CH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61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kat_hochformat">
  <a:themeElements>
    <a:clrScheme name="ETH_Plakate_1a">
      <a:dk1>
        <a:srgbClr val="FFFFFF"/>
      </a:dk1>
      <a:lt1>
        <a:srgbClr val="1269B0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A0C3DF"/>
      </a:accent4>
      <a:accent5>
        <a:srgbClr val="D0E1EF"/>
      </a:accent5>
      <a:accent6>
        <a:srgbClr val="E7F0F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lau negativ">
        <a:dk1>
          <a:srgbClr val="FFFFFF"/>
        </a:dk1>
        <a:lt1>
          <a:srgbClr val="1269B0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A0C3DF"/>
        </a:accent4>
        <a:accent5>
          <a:srgbClr val="D0E1EF"/>
        </a:accent5>
        <a:accent6>
          <a:srgbClr val="E7F0F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0.xml><?xml version="1.0" encoding="utf-8"?>
<a:theme xmlns:a="http://schemas.openxmlformats.org/drawingml/2006/main" name="ETH Violett positiv">
  <a:themeElements>
    <a:clrScheme name="ETH_Plakate_3">
      <a:dk1>
        <a:sysClr val="windowText" lastClr="000000"/>
      </a:dk1>
      <a:lt1>
        <a:sysClr val="window" lastClr="FFFFFF"/>
      </a:lt1>
      <a:dk2>
        <a:srgbClr val="91056A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D39BC3"/>
      </a:accent4>
      <a:accent5>
        <a:srgbClr val="E9CDE1"/>
      </a:accent5>
      <a:accent6>
        <a:srgbClr val="F4E6F0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Violett positiv">
        <a:dk1>
          <a:sysClr val="windowText" lastClr="000000"/>
        </a:dk1>
        <a:lt1>
          <a:sysClr val="window" lastClr="FFFFFF"/>
        </a:lt1>
        <a:dk2>
          <a:srgbClr val="91056A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D39BC3"/>
        </a:accent4>
        <a:accent5>
          <a:srgbClr val="E9CDE1"/>
        </a:accent5>
        <a:accent6>
          <a:srgbClr val="F4E6F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1.xml><?xml version="1.0" encoding="utf-8"?>
<a:theme xmlns:a="http://schemas.openxmlformats.org/drawingml/2006/main" name="ETH Grau positiv">
  <a:themeElements>
    <a:clrScheme name="ETH Plakate Grau">
      <a:dk1>
        <a:sysClr val="windowText" lastClr="000000"/>
      </a:dk1>
      <a:lt1>
        <a:sysClr val="window" lastClr="FFFFFF"/>
      </a:lt1>
      <a:dk2>
        <a:srgbClr val="6F6F6E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C5C5C5"/>
      </a:accent4>
      <a:accent5>
        <a:srgbClr val="E2E2E2"/>
      </a:accent5>
      <a:accent6>
        <a:srgbClr val="F1F1F1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au positiv">
        <a:dk1>
          <a:sysClr val="windowText" lastClr="000000"/>
        </a:dk1>
        <a:lt1>
          <a:sysClr val="window" lastClr="FFFFFF"/>
        </a:lt1>
        <a:dk2>
          <a:srgbClr val="6F6F6E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C5C5C5"/>
        </a:accent4>
        <a:accent5>
          <a:srgbClr val="E2E2E2"/>
        </a:accent5>
        <a:accent6>
          <a:srgbClr val="F1F1F1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2.xml><?xml version="1.0" encoding="utf-8"?>
<a:theme xmlns:a="http://schemas.openxmlformats.org/drawingml/2006/main" name="ETH Rot positiv">
  <a:themeElements>
    <a:clrScheme name="ETH_Plakate_5">
      <a:dk1>
        <a:sysClr val="windowText" lastClr="000000"/>
      </a:dk1>
      <a:lt1>
        <a:sysClr val="window" lastClr="FFFFFF"/>
      </a:lt1>
      <a:dk2>
        <a:srgbClr val="A8322D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DCADAB"/>
      </a:accent4>
      <a:accent5>
        <a:srgbClr val="EED6D5"/>
      </a:accent5>
      <a:accent6>
        <a:srgbClr val="F6EBEA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Rot positiv">
        <a:dk1>
          <a:sysClr val="windowText" lastClr="000000"/>
        </a:dk1>
        <a:lt1>
          <a:sysClr val="window" lastClr="FFFFFF"/>
        </a:lt1>
        <a:dk2>
          <a:srgbClr val="A8322D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DCADAB"/>
        </a:accent4>
        <a:accent5>
          <a:srgbClr val="EED6D5"/>
        </a:accent5>
        <a:accent6>
          <a:srgbClr val="F6EBE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3.xml><?xml version="1.0" encoding="utf-8"?>
<a:theme xmlns:a="http://schemas.openxmlformats.org/drawingml/2006/main" name="ETH Petrol positiv">
  <a:themeElements>
    <a:clrScheme name="ETH Plakate Petrol">
      <a:dk1>
        <a:sysClr val="windowText" lastClr="000000"/>
      </a:dk1>
      <a:lt1>
        <a:sysClr val="window" lastClr="FFFFFF"/>
      </a:lt1>
      <a:dk2>
        <a:srgbClr val="007A96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99CAD5"/>
      </a:accent4>
      <a:accent5>
        <a:srgbClr val="CCE4EA"/>
      </a:accent5>
      <a:accent6>
        <a:srgbClr val="E6F2F5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Petrol positiv">
        <a:dk1>
          <a:sysClr val="windowText" lastClr="000000"/>
        </a:dk1>
        <a:lt1>
          <a:sysClr val="window" lastClr="FFFFFF"/>
        </a:lt1>
        <a:dk2>
          <a:srgbClr val="007A96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99CAD5"/>
        </a:accent4>
        <a:accent5>
          <a:srgbClr val="CCE4EA"/>
        </a:accent5>
        <a:accent6>
          <a:srgbClr val="E6F2F5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14.xml><?xml version="1.0" encoding="utf-8"?>
<a:theme xmlns:a="http://schemas.openxmlformats.org/drawingml/2006/main" name="ETH Braun positiv">
  <a:themeElements>
    <a:clrScheme name="ETH_Plakate_7">
      <a:dk1>
        <a:sysClr val="windowText" lastClr="000000"/>
      </a:dk1>
      <a:lt1>
        <a:sysClr val="window" lastClr="FFFFFF"/>
      </a:lt1>
      <a:dk2>
        <a:srgbClr val="956013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D5BFA1"/>
      </a:accent4>
      <a:accent5>
        <a:srgbClr val="EADFD0"/>
      </a:accent5>
      <a:accent6>
        <a:srgbClr val="F4EFE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raun positiv">
        <a:dk1>
          <a:sysClr val="windowText" lastClr="000000"/>
        </a:dk1>
        <a:lt1>
          <a:sysClr val="window" lastClr="FFFFFF"/>
        </a:lt1>
        <a:dk2>
          <a:srgbClr val="956013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D5BFA1"/>
        </a:accent4>
        <a:accent5>
          <a:srgbClr val="EADFD0"/>
        </a:accent5>
        <a:accent6>
          <a:srgbClr val="F4EF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2.xml><?xml version="1.0" encoding="utf-8"?>
<a:theme xmlns:a="http://schemas.openxmlformats.org/drawingml/2006/main" name="ETH Gruen negativ">
  <a:themeElements>
    <a:clrScheme name="ETH_Plakate_2">
      <a:dk1>
        <a:srgbClr val="FFFFFF"/>
      </a:dk1>
      <a:lt1>
        <a:srgbClr val="72791C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C7C9A4"/>
      </a:accent4>
      <a:accent5>
        <a:srgbClr val="E3E4D2"/>
      </a:accent5>
      <a:accent6>
        <a:srgbClr val="F1F2E8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uen negativ">
        <a:dk1>
          <a:srgbClr val="FFFFFF"/>
        </a:dk1>
        <a:lt1>
          <a:srgbClr val="72791C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C7C9A4"/>
        </a:accent4>
        <a:accent5>
          <a:srgbClr val="E3E4D2"/>
        </a:accent5>
        <a:accent6>
          <a:srgbClr val="F1F2E8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3.xml><?xml version="1.0" encoding="utf-8"?>
<a:theme xmlns:a="http://schemas.openxmlformats.org/drawingml/2006/main" name="ETH Violett negativ">
  <a:themeElements>
    <a:clrScheme name="ETH_Violett_neg">
      <a:dk1>
        <a:srgbClr val="FFFFFF"/>
      </a:dk1>
      <a:lt1>
        <a:srgbClr val="91056A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D39BC3"/>
      </a:accent4>
      <a:accent5>
        <a:srgbClr val="E9CDE1"/>
      </a:accent5>
      <a:accent6>
        <a:srgbClr val="F4E6F0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Violett negativ">
        <a:dk1>
          <a:srgbClr val="FFFFFF"/>
        </a:dk1>
        <a:lt1>
          <a:srgbClr val="91056A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D39BC3"/>
        </a:accent4>
        <a:accent5>
          <a:srgbClr val="E9CDE1"/>
        </a:accent5>
        <a:accent6>
          <a:srgbClr val="F4E6F0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4.xml><?xml version="1.0" encoding="utf-8"?>
<a:theme xmlns:a="http://schemas.openxmlformats.org/drawingml/2006/main" name="ETH Grau negativ">
  <a:themeElements>
    <a:clrScheme name="ETH_Plakate_4">
      <a:dk1>
        <a:srgbClr val="FFFFFF"/>
      </a:dk1>
      <a:lt1>
        <a:srgbClr val="6F6F6E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A0C3DF"/>
      </a:accent4>
      <a:accent5>
        <a:srgbClr val="D0E1EF"/>
      </a:accent5>
      <a:accent6>
        <a:srgbClr val="E7F0F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au negativ">
        <a:dk1>
          <a:srgbClr val="FFFFFF"/>
        </a:dk1>
        <a:lt1>
          <a:srgbClr val="6F6F6E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A0C3DF"/>
        </a:accent4>
        <a:accent5>
          <a:srgbClr val="D0E1EF"/>
        </a:accent5>
        <a:accent6>
          <a:srgbClr val="E7F0F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5.xml><?xml version="1.0" encoding="utf-8"?>
<a:theme xmlns:a="http://schemas.openxmlformats.org/drawingml/2006/main" name="ETH Rot negativ">
  <a:themeElements>
    <a:clrScheme name="ETH Rot neg">
      <a:dk1>
        <a:srgbClr val="FFFFFF"/>
      </a:dk1>
      <a:lt1>
        <a:srgbClr val="A8322D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DCADAB"/>
      </a:accent4>
      <a:accent5>
        <a:srgbClr val="EED6D5"/>
      </a:accent5>
      <a:accent6>
        <a:srgbClr val="F6EBEA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Rot negativ">
        <a:dk1>
          <a:srgbClr val="FFFFFF"/>
        </a:dk1>
        <a:lt1>
          <a:srgbClr val="A8322D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DCADAB"/>
        </a:accent4>
        <a:accent5>
          <a:srgbClr val="EED6D5"/>
        </a:accent5>
        <a:accent6>
          <a:srgbClr val="F6EBE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6.xml><?xml version="1.0" encoding="utf-8"?>
<a:theme xmlns:a="http://schemas.openxmlformats.org/drawingml/2006/main" name="ETH Petrol negativ">
  <a:themeElements>
    <a:clrScheme name="ETH_Plakate_6">
      <a:dk1>
        <a:srgbClr val="FFFFFF"/>
      </a:dk1>
      <a:lt1>
        <a:srgbClr val="007A96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99CAD5"/>
      </a:accent4>
      <a:accent5>
        <a:srgbClr val="CCE4EA"/>
      </a:accent5>
      <a:accent6>
        <a:srgbClr val="E6F2F5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Petrol negativ">
        <a:dk1>
          <a:srgbClr val="FFFFFF"/>
        </a:dk1>
        <a:lt1>
          <a:srgbClr val="007A96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99CAD5"/>
        </a:accent4>
        <a:accent5>
          <a:srgbClr val="CCE4EA"/>
        </a:accent5>
        <a:accent6>
          <a:srgbClr val="E6F2F5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7.xml><?xml version="1.0" encoding="utf-8"?>
<a:theme xmlns:a="http://schemas.openxmlformats.org/drawingml/2006/main" name="ETH Braun negativ">
  <a:themeElements>
    <a:clrScheme name="ETH braun neg">
      <a:dk1>
        <a:srgbClr val="FFFFFF"/>
      </a:dk1>
      <a:lt1>
        <a:srgbClr val="956013"/>
      </a:lt1>
      <a:dk2>
        <a:srgbClr val="FFFFFF"/>
      </a:dk2>
      <a:lt2>
        <a:srgbClr val="000000"/>
      </a:lt2>
      <a:accent1>
        <a:srgbClr val="000000"/>
      </a:accent1>
      <a:accent2>
        <a:srgbClr val="FFFFFF"/>
      </a:accent2>
      <a:accent3>
        <a:srgbClr val="FFFFFF"/>
      </a:accent3>
      <a:accent4>
        <a:srgbClr val="D5BFA1"/>
      </a:accent4>
      <a:accent5>
        <a:srgbClr val="EADFD0"/>
      </a:accent5>
      <a:accent6>
        <a:srgbClr val="F4EFE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raun negativ">
        <a:dk1>
          <a:srgbClr val="FFFFFF"/>
        </a:dk1>
        <a:lt1>
          <a:srgbClr val="956013"/>
        </a:lt1>
        <a:dk2>
          <a:srgbClr val="FFFFFF"/>
        </a:dk2>
        <a:lt2>
          <a:srgbClr val="00000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D5BFA1"/>
        </a:accent4>
        <a:accent5>
          <a:srgbClr val="EADFD0"/>
        </a:accent5>
        <a:accent6>
          <a:srgbClr val="F4EFE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8.xml><?xml version="1.0" encoding="utf-8"?>
<a:theme xmlns:a="http://schemas.openxmlformats.org/drawingml/2006/main" name="ETH Blau positiv">
  <a:themeElements>
    <a:clrScheme name="ETH_Plakate_1">
      <a:dk1>
        <a:sysClr val="windowText" lastClr="000000"/>
      </a:dk1>
      <a:lt1>
        <a:sysClr val="window" lastClr="FFFFFF"/>
      </a:lt1>
      <a:dk2>
        <a:srgbClr val="1269B0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A0C3DF"/>
      </a:accent4>
      <a:accent5>
        <a:srgbClr val="D0E1EF"/>
      </a:accent5>
      <a:accent6>
        <a:srgbClr val="E7F0F7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Blau positiv">
        <a:dk1>
          <a:sysClr val="windowText" lastClr="000000"/>
        </a:dk1>
        <a:lt1>
          <a:sysClr val="window" lastClr="FFFFFF"/>
        </a:lt1>
        <a:dk2>
          <a:srgbClr val="1269B0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A0C3DF"/>
        </a:accent4>
        <a:accent5>
          <a:srgbClr val="D0E1EF"/>
        </a:accent5>
        <a:accent6>
          <a:srgbClr val="E7F0F7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ppt/theme/theme9.xml><?xml version="1.0" encoding="utf-8"?>
<a:theme xmlns:a="http://schemas.openxmlformats.org/drawingml/2006/main" name="ETH Gruen positiv">
  <a:themeElements>
    <a:clrScheme name="ETH Plakate 2a">
      <a:dk1>
        <a:sysClr val="windowText" lastClr="000000"/>
      </a:dk1>
      <a:lt1>
        <a:sysClr val="window" lastClr="FFFFFF"/>
      </a:lt1>
      <a:dk2>
        <a:srgbClr val="72791C"/>
      </a:dk2>
      <a:lt2>
        <a:srgbClr val="FFFFFF"/>
      </a:lt2>
      <a:accent1>
        <a:srgbClr val="000000"/>
      </a:accent1>
      <a:accent2>
        <a:srgbClr val="E2E2E2"/>
      </a:accent2>
      <a:accent3>
        <a:srgbClr val="FFFFFF"/>
      </a:accent3>
      <a:accent4>
        <a:srgbClr val="C7C9A4"/>
      </a:accent4>
      <a:accent5>
        <a:srgbClr val="E3E4D2"/>
      </a:accent5>
      <a:accent6>
        <a:srgbClr val="F1F2E8"/>
      </a:accent6>
      <a:hlink>
        <a:srgbClr val="000000"/>
      </a:hlink>
      <a:folHlink>
        <a:srgbClr val="000000"/>
      </a:folHlink>
    </a:clrScheme>
    <a:fontScheme name="ET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600" dirty="0"/>
        </a:defPPr>
      </a:lstStyle>
    </a:txDef>
  </a:objectDefaults>
  <a:extraClrSchemeLst>
    <a:extraClrScheme>
      <a:clrScheme name="ETH Gruen positiv">
        <a:dk1>
          <a:sysClr val="windowText" lastClr="000000"/>
        </a:dk1>
        <a:lt1>
          <a:sysClr val="window" lastClr="FFFFFF"/>
        </a:lt1>
        <a:dk2>
          <a:srgbClr val="72791C"/>
        </a:dk2>
        <a:lt2>
          <a:srgbClr val="FFFFFF"/>
        </a:lt2>
        <a:accent1>
          <a:srgbClr val="000000"/>
        </a:accent1>
        <a:accent2>
          <a:srgbClr val="E2E2E2"/>
        </a:accent2>
        <a:accent3>
          <a:srgbClr val="FFFFFF"/>
        </a:accent3>
        <a:accent4>
          <a:srgbClr val="C7C9A4"/>
        </a:accent4>
        <a:accent5>
          <a:srgbClr val="E3E4D2"/>
        </a:accent5>
        <a:accent6>
          <a:srgbClr val="F1F2E8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ETH 3">
      <a:srgbClr val="1269B0"/>
    </a:custClr>
    <a:custClr name="ETH 4">
      <a:srgbClr val="72791C"/>
    </a:custClr>
    <a:custClr name="ETH 5">
      <a:srgbClr val="91056A"/>
    </a:custClr>
    <a:custClr name="ETH 6">
      <a:srgbClr val="6F6F6E"/>
    </a:custClr>
    <a:custClr name="ETH 7">
      <a:srgbClr val="A8322D"/>
    </a:custClr>
    <a:custClr name="ETH 8">
      <a:srgbClr val="007A96"/>
    </a:custClr>
    <a:custClr name="ETH 9">
      <a:srgbClr val="956013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eth_wissenschaftliches_plakat_hoch</Template>
  <TotalTime>0</TotalTime>
  <Words>131</Words>
  <Application>Microsoft Office PowerPoint</Application>
  <PresentationFormat>Benutzerdefiniert</PresentationFormat>
  <Paragraphs>38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14</vt:i4>
      </vt:variant>
      <vt:variant>
        <vt:lpstr>Folientitel</vt:lpstr>
      </vt:variant>
      <vt:variant>
        <vt:i4>1</vt:i4>
      </vt:variant>
    </vt:vector>
  </HeadingPairs>
  <TitlesOfParts>
    <vt:vector size="18" baseType="lpstr">
      <vt:lpstr>Arial</vt:lpstr>
      <vt:lpstr>Symbol</vt:lpstr>
      <vt:lpstr>Wingdings</vt:lpstr>
      <vt:lpstr>Plakat_hochformat</vt:lpstr>
      <vt:lpstr>ETH Gruen negativ</vt:lpstr>
      <vt:lpstr>ETH Violett negativ</vt:lpstr>
      <vt:lpstr>ETH Grau negativ</vt:lpstr>
      <vt:lpstr>ETH Rot negativ</vt:lpstr>
      <vt:lpstr>ETH Petrol negativ</vt:lpstr>
      <vt:lpstr>ETH Braun negativ</vt:lpstr>
      <vt:lpstr>ETH Blau positiv</vt:lpstr>
      <vt:lpstr>ETH Gruen positiv</vt:lpstr>
      <vt:lpstr>ETH Violett positiv</vt:lpstr>
      <vt:lpstr>ETH Grau positiv</vt:lpstr>
      <vt:lpstr>ETH Rot positiv</vt:lpstr>
      <vt:lpstr>ETH Petrol positiv</vt:lpstr>
      <vt:lpstr>ETH Braun positiv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Maurice Gonzenbach</dc:creator>
  <cp:lastModifiedBy>Mark Cieliebak</cp:lastModifiedBy>
  <cp:revision>43</cp:revision>
  <cp:lastPrinted>2014-07-31T14:26:30Z</cp:lastPrinted>
  <dcterms:created xsi:type="dcterms:W3CDTF">2016-09-13T09:42:07Z</dcterms:created>
  <dcterms:modified xsi:type="dcterms:W3CDTF">2017-03-28T04:59:03Z</dcterms:modified>
</cp:coreProperties>
</file>