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1.xml" ContentType="application/vnd.openxmlformats-officedocument.presentationml.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8"/>
  </p:notesMasterIdLst>
  <p:sldIdLst>
    <p:sldId id="263" r:id="rId3"/>
    <p:sldId id="321" r:id="rId4"/>
    <p:sldId id="302" r:id="rId5"/>
    <p:sldId id="304" r:id="rId6"/>
    <p:sldId id="347" r:id="rId7"/>
    <p:sldId id="348" r:id="rId8"/>
    <p:sldId id="305" r:id="rId9"/>
    <p:sldId id="306" r:id="rId10"/>
    <p:sldId id="324" r:id="rId11"/>
    <p:sldId id="340" r:id="rId12"/>
    <p:sldId id="315" r:id="rId13"/>
    <p:sldId id="307" r:id="rId14"/>
    <p:sldId id="308" r:id="rId15"/>
    <p:sldId id="309" r:id="rId16"/>
    <p:sldId id="336" r:id="rId17"/>
    <p:sldId id="310" r:id="rId18"/>
    <p:sldId id="311" r:id="rId19"/>
    <p:sldId id="312" r:id="rId20"/>
    <p:sldId id="343" r:id="rId21"/>
    <p:sldId id="314" r:id="rId22"/>
    <p:sldId id="316" r:id="rId23"/>
    <p:sldId id="313" r:id="rId24"/>
    <p:sldId id="346" r:id="rId25"/>
    <p:sldId id="319" r:id="rId26"/>
    <p:sldId id="320" r:id="rId27"/>
    <p:sldId id="323" r:id="rId28"/>
    <p:sldId id="325" r:id="rId29"/>
    <p:sldId id="342" r:id="rId30"/>
    <p:sldId id="303" r:id="rId31"/>
    <p:sldId id="337" r:id="rId32"/>
    <p:sldId id="275" r:id="rId33"/>
    <p:sldId id="271" r:id="rId34"/>
    <p:sldId id="272" r:id="rId35"/>
    <p:sldId id="326" r:id="rId36"/>
    <p:sldId id="283" r:id="rId37"/>
    <p:sldId id="285" r:id="rId38"/>
    <p:sldId id="281" r:id="rId39"/>
    <p:sldId id="284" r:id="rId40"/>
    <p:sldId id="349" r:id="rId41"/>
    <p:sldId id="282" r:id="rId42"/>
    <p:sldId id="339" r:id="rId43"/>
    <p:sldId id="289" r:id="rId44"/>
    <p:sldId id="287" r:id="rId45"/>
    <p:sldId id="288" r:id="rId46"/>
    <p:sldId id="290" r:id="rId47"/>
    <p:sldId id="279" r:id="rId48"/>
    <p:sldId id="327" r:id="rId49"/>
    <p:sldId id="328" r:id="rId50"/>
    <p:sldId id="329" r:id="rId51"/>
    <p:sldId id="330" r:id="rId52"/>
    <p:sldId id="331" r:id="rId53"/>
    <p:sldId id="332" r:id="rId54"/>
    <p:sldId id="333" r:id="rId55"/>
    <p:sldId id="334" r:id="rId56"/>
    <p:sldId id="33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Stengard" initials="PS" lastIdx="1" clrIdx="0">
    <p:extLst>
      <p:ext uri="{19B8F6BF-5375-455C-9EA6-DF929625EA0E}">
        <p15:presenceInfo xmlns:p15="http://schemas.microsoft.com/office/powerpoint/2012/main" userId="f36cdca0753230b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7DCE1"/>
    <a:srgbClr val="F9F9C3"/>
    <a:srgbClr val="B7BEDF"/>
    <a:srgbClr val="C4B2AC"/>
    <a:srgbClr val="CDDACC"/>
    <a:srgbClr val="FFFFFF"/>
    <a:srgbClr val="C89C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72987" autoAdjust="0"/>
  </p:normalViewPr>
  <p:slideViewPr>
    <p:cSldViewPr snapToGrid="0">
      <p:cViewPr varScale="1">
        <p:scale>
          <a:sx n="119" d="100"/>
          <a:sy n="119" d="100"/>
        </p:scale>
        <p:origin x="84"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5-17T17:21:45.901"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F07714-060D-4FC0-A13E-1B414FC62AA8}" type="datetimeFigureOut">
              <a:rPr lang="en-US" smtClean="0"/>
              <a:t>6/8/2017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618F9-3840-40A5-9790-D39FBE74040D}" type="slidenum">
              <a:rPr lang="en-US" smtClean="0"/>
              <a:t>‹#›</a:t>
            </a:fld>
            <a:endParaRPr lang="en-US"/>
          </a:p>
        </p:txBody>
      </p:sp>
    </p:spTree>
    <p:extLst>
      <p:ext uri="{BB962C8B-B14F-4D97-AF65-F5344CB8AC3E}">
        <p14:creationId xmlns:p14="http://schemas.microsoft.com/office/powerpoint/2010/main" val="842768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4618F9-3840-40A5-9790-D39FBE74040D}" type="slidenum">
              <a:rPr lang="en-US" smtClean="0"/>
              <a:t>1</a:t>
            </a:fld>
            <a:endParaRPr lang="en-US"/>
          </a:p>
        </p:txBody>
      </p:sp>
    </p:spTree>
    <p:extLst>
      <p:ext uri="{BB962C8B-B14F-4D97-AF65-F5344CB8AC3E}">
        <p14:creationId xmlns:p14="http://schemas.microsoft.com/office/powerpoint/2010/main" val="170914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4618F9-3840-40A5-9790-D39FBE74040D}" type="slidenum">
              <a:rPr lang="en-US" smtClean="0"/>
              <a:t>10</a:t>
            </a:fld>
            <a:endParaRPr lang="en-US"/>
          </a:p>
        </p:txBody>
      </p:sp>
    </p:spTree>
    <p:extLst>
      <p:ext uri="{BB962C8B-B14F-4D97-AF65-F5344CB8AC3E}">
        <p14:creationId xmlns:p14="http://schemas.microsoft.com/office/powerpoint/2010/main" val="2059102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dirty="0"/>
              <a:t>Reliability (SLAs)</a:t>
            </a:r>
          </a:p>
          <a:p>
            <a:r>
              <a:rPr lang="en-US" dirty="0"/>
              <a:t>Security (Encryption, GDPR)</a:t>
            </a:r>
          </a:p>
          <a:p>
            <a:r>
              <a:rPr lang="en-US" dirty="0"/>
              <a:t>Scalability (global, throughput, elastic)</a:t>
            </a:r>
          </a:p>
          <a:p>
            <a:r>
              <a:rPr lang="en-US" dirty="0"/>
              <a:t>Accuracy (How well does the actual text analytics service score?)</a:t>
            </a:r>
          </a:p>
          <a:p>
            <a:r>
              <a:rPr lang="en-US" dirty="0"/>
              <a:t>Performance (milliseconds)</a:t>
            </a:r>
          </a:p>
          <a:p>
            <a:r>
              <a:rPr lang="en-US" dirty="0"/>
              <a:t>Functionality (language support)</a:t>
            </a:r>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6/8/2017 9:58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11</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3527464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6/8/2017 9:58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12</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2381004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6/8/2017 9:58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13</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3734816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14</a:t>
            </a:fld>
            <a:endParaRPr lang="en-US" dirty="0"/>
          </a:p>
        </p:txBody>
      </p:sp>
      <p:sp>
        <p:nvSpPr>
          <p:cNvPr id="10" name="Date Placeholder 9"/>
          <p:cNvSpPr>
            <a:spLocks noGrp="1"/>
          </p:cNvSpPr>
          <p:nvPr>
            <p:ph type="dt" idx="13"/>
          </p:nvPr>
        </p:nvSpPr>
        <p:spPr/>
        <p:txBody>
          <a:bodyPr/>
          <a:lstStyle/>
          <a:p>
            <a:fld id="{6108602D-D426-4C00-B215-BFA18C076426}" type="datetime8">
              <a:rPr lang="en-US" smtClean="0"/>
              <a:t>6/8/2017 9:58 AM</a:t>
            </a:fld>
            <a:endParaRPr lang="en-US" dirty="0"/>
          </a:p>
        </p:txBody>
      </p:sp>
      <p:sp>
        <p:nvSpPr>
          <p:cNvPr id="4" name="Footer Placeholder 3"/>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5" name="Header Placeholder 4"/>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436990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6/8/2017 9:58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15</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4050457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sz="900" b="1" kern="1200" dirty="0">
                <a:solidFill>
                  <a:schemeClr val="tx1"/>
                </a:solidFill>
                <a:latin typeface="Segoe UI" pitchFamily="34" charset="0"/>
                <a:ea typeface="+mn-ea"/>
                <a:cs typeface="+mn-cs"/>
              </a:rPr>
              <a:t>This slide is required. </a:t>
            </a:r>
            <a:r>
              <a:rPr lang="en-US" sz="900" b="1" u="sng" kern="1200" dirty="0">
                <a:solidFill>
                  <a:schemeClr val="tx1"/>
                </a:solidFill>
                <a:latin typeface="Segoe UI" pitchFamily="34" charset="0"/>
                <a:ea typeface="+mn-ea"/>
                <a:cs typeface="+mn-cs"/>
              </a:rPr>
              <a:t>Do NOT delete</a:t>
            </a:r>
            <a:r>
              <a:rPr lang="en-US" sz="900" b="1" kern="1200" dirty="0">
                <a:solidFill>
                  <a:schemeClr val="tx1"/>
                </a:solidFill>
                <a:latin typeface="Segoe UI" pitchFamily="34" charset="0"/>
                <a:ea typeface="+mn-ea"/>
                <a:cs typeface="+mn-cs"/>
              </a:rPr>
              <a:t>. This should be the first slide after your Title Slide. </a:t>
            </a:r>
          </a:p>
          <a:p>
            <a:r>
              <a:rPr lang="en-US" sz="900" kern="1200" dirty="0">
                <a:solidFill>
                  <a:schemeClr val="tx1"/>
                </a:solidFill>
                <a:latin typeface="Segoe UI" pitchFamily="34" charset="0"/>
                <a:ea typeface="+mn-ea"/>
                <a:cs typeface="+mn-cs"/>
              </a:rPr>
              <a:t> </a:t>
            </a:r>
          </a:p>
          <a:p>
            <a:pPr lvl="1">
              <a:buFont typeface="Arial" pitchFamily="34" charset="0"/>
              <a:buChar char="•"/>
            </a:pPr>
            <a:r>
              <a:rPr lang="en-US" sz="900" kern="1200" dirty="0">
                <a:solidFill>
                  <a:schemeClr val="tx1"/>
                </a:solidFill>
                <a:latin typeface="Segoe UI" pitchFamily="34" charset="0"/>
                <a:ea typeface="+mn-ea"/>
                <a:cs typeface="+mn-cs"/>
              </a:rPr>
              <a:t>This slide should introduce the session by identifying how this information helps the attendee</a:t>
            </a:r>
            <a:r>
              <a:rPr lang="en-US" sz="900" kern="1200" baseline="0" dirty="0">
                <a:solidFill>
                  <a:schemeClr val="tx1"/>
                </a:solidFill>
                <a:latin typeface="Segoe UI" pitchFamily="34" charset="0"/>
                <a:ea typeface="+mn-ea"/>
                <a:cs typeface="+mn-cs"/>
              </a:rPr>
              <a:t> </a:t>
            </a:r>
            <a:r>
              <a:rPr lang="en-US" sz="900" kern="1200" dirty="0">
                <a:solidFill>
                  <a:schemeClr val="tx1"/>
                </a:solidFill>
                <a:latin typeface="Segoe UI" pitchFamily="34" charset="0"/>
                <a:ea typeface="+mn-ea"/>
                <a:cs typeface="+mn-cs"/>
              </a:rPr>
              <a:t>be more successful. Why is this content important?</a:t>
            </a:r>
          </a:p>
          <a:p>
            <a:pPr lvl="1">
              <a:buFont typeface="Arial" pitchFamily="34" charset="0"/>
              <a:buChar char="•"/>
            </a:pPr>
            <a:r>
              <a:rPr lang="en-US" sz="900" kern="1200" dirty="0">
                <a:solidFill>
                  <a:schemeClr val="tx1"/>
                </a:solidFill>
                <a:latin typeface="Segoe UI" pitchFamily="34" charset="0"/>
                <a:ea typeface="+mn-ea"/>
                <a:cs typeface="+mn-cs"/>
              </a:rPr>
              <a:t>This slide should call out what’s important about the session (sort of the why should we care, why is this important and how will it help the attendees be successful) as well as the key takeaways/objectives associated with the session. Call out what attendees will be able to execute on using the information gained in this session. What will they be able to walk away from this session and execute on.</a:t>
            </a:r>
          </a:p>
          <a:p>
            <a:pPr lvl="1">
              <a:buFont typeface="Arial" pitchFamily="34" charset="0"/>
              <a:buChar char="•"/>
            </a:pPr>
            <a:r>
              <a:rPr lang="en-US" sz="900" kern="1200" dirty="0">
                <a:solidFill>
                  <a:schemeClr val="tx1"/>
                </a:solidFill>
                <a:latin typeface="Segoe UI" pitchFamily="34" charset="0"/>
                <a:ea typeface="+mn-ea"/>
                <a:cs typeface="+mn-cs"/>
              </a:rPr>
              <a:t>Good Objectives should be </a:t>
            </a:r>
            <a:r>
              <a:rPr lang="en-US" sz="900" b="1" kern="1200" dirty="0">
                <a:solidFill>
                  <a:schemeClr val="tx1"/>
                </a:solidFill>
                <a:latin typeface="Segoe UI" pitchFamily="34" charset="0"/>
                <a:ea typeface="+mn-ea"/>
                <a:cs typeface="+mn-cs"/>
              </a:rPr>
              <a:t>SMART</a:t>
            </a:r>
            <a:r>
              <a:rPr lang="en-US" sz="900" kern="1200" dirty="0">
                <a:solidFill>
                  <a:schemeClr val="tx1"/>
                </a:solidFill>
                <a:latin typeface="Segoe UI" pitchFamily="34" charset="0"/>
                <a:ea typeface="+mn-ea"/>
                <a:cs typeface="+mn-cs"/>
              </a:rPr>
              <a:t> (specific, measurable, achievable, realistic, time-bound). Focus on the key takeaways and why this information is important to the </a:t>
            </a:r>
            <a:r>
              <a:rPr lang="en-US" sz="900" kern="1200">
                <a:solidFill>
                  <a:schemeClr val="tx1"/>
                </a:solidFill>
                <a:latin typeface="Segoe UI" pitchFamily="34" charset="0"/>
                <a:ea typeface="+mn-ea"/>
                <a:cs typeface="+mn-cs"/>
              </a:rPr>
              <a:t>attendee.</a:t>
            </a:r>
            <a:endParaRPr lang="en-US" sz="900" kern="1200" dirty="0">
              <a:solidFill>
                <a:schemeClr val="tx1"/>
              </a:solidFill>
              <a:latin typeface="Segoe UI" pitchFamily="34" charset="0"/>
              <a:ea typeface="+mn-ea"/>
              <a:cs typeface="+mn-cs"/>
            </a:endParaRPr>
          </a:p>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6/8/2017 9:58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16</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2061223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sz="900" b="1" kern="1200" dirty="0">
                <a:solidFill>
                  <a:schemeClr val="tx1"/>
                </a:solidFill>
                <a:latin typeface="Segoe UI" pitchFamily="34" charset="0"/>
                <a:ea typeface="+mn-ea"/>
                <a:cs typeface="+mn-cs"/>
              </a:rPr>
              <a:t>This slide is required. </a:t>
            </a:r>
            <a:r>
              <a:rPr lang="en-US" sz="900" b="1" u="sng" kern="1200" dirty="0">
                <a:solidFill>
                  <a:schemeClr val="tx1"/>
                </a:solidFill>
                <a:latin typeface="Segoe UI" pitchFamily="34" charset="0"/>
                <a:ea typeface="+mn-ea"/>
                <a:cs typeface="+mn-cs"/>
              </a:rPr>
              <a:t>Do NOT delete</a:t>
            </a:r>
            <a:r>
              <a:rPr lang="en-US" sz="900" b="1" kern="1200" dirty="0">
                <a:solidFill>
                  <a:schemeClr val="tx1"/>
                </a:solidFill>
                <a:latin typeface="Segoe UI" pitchFamily="34" charset="0"/>
                <a:ea typeface="+mn-ea"/>
                <a:cs typeface="+mn-cs"/>
              </a:rPr>
              <a:t>. This should be the first slide after your Title Slide. </a:t>
            </a:r>
          </a:p>
          <a:p>
            <a:r>
              <a:rPr lang="en-US" sz="900" kern="1200" dirty="0">
                <a:solidFill>
                  <a:schemeClr val="tx1"/>
                </a:solidFill>
                <a:latin typeface="Segoe UI" pitchFamily="34" charset="0"/>
                <a:ea typeface="+mn-ea"/>
                <a:cs typeface="+mn-cs"/>
              </a:rPr>
              <a:t> </a:t>
            </a:r>
          </a:p>
          <a:p>
            <a:pPr lvl="1">
              <a:buFont typeface="Arial" pitchFamily="34" charset="0"/>
              <a:buChar char="•"/>
            </a:pPr>
            <a:r>
              <a:rPr lang="en-US" sz="900" kern="1200" dirty="0">
                <a:solidFill>
                  <a:schemeClr val="tx1"/>
                </a:solidFill>
                <a:latin typeface="Segoe UI" pitchFamily="34" charset="0"/>
                <a:ea typeface="+mn-ea"/>
                <a:cs typeface="+mn-cs"/>
              </a:rPr>
              <a:t>This slide should introduce the session by identifying how this information helps the attendee</a:t>
            </a:r>
            <a:r>
              <a:rPr lang="en-US" sz="900" kern="1200" baseline="0" dirty="0">
                <a:solidFill>
                  <a:schemeClr val="tx1"/>
                </a:solidFill>
                <a:latin typeface="Segoe UI" pitchFamily="34" charset="0"/>
                <a:ea typeface="+mn-ea"/>
                <a:cs typeface="+mn-cs"/>
              </a:rPr>
              <a:t> </a:t>
            </a:r>
            <a:r>
              <a:rPr lang="en-US" sz="900" kern="1200" dirty="0">
                <a:solidFill>
                  <a:schemeClr val="tx1"/>
                </a:solidFill>
                <a:latin typeface="Segoe UI" pitchFamily="34" charset="0"/>
                <a:ea typeface="+mn-ea"/>
                <a:cs typeface="+mn-cs"/>
              </a:rPr>
              <a:t>be more successful. Why is this content important?</a:t>
            </a:r>
          </a:p>
          <a:p>
            <a:pPr lvl="1">
              <a:buFont typeface="Arial" pitchFamily="34" charset="0"/>
              <a:buChar char="•"/>
            </a:pPr>
            <a:r>
              <a:rPr lang="en-US" sz="900" kern="1200" dirty="0">
                <a:solidFill>
                  <a:schemeClr val="tx1"/>
                </a:solidFill>
                <a:latin typeface="Segoe UI" pitchFamily="34" charset="0"/>
                <a:ea typeface="+mn-ea"/>
                <a:cs typeface="+mn-cs"/>
              </a:rPr>
              <a:t>This slide should call out what’s important about the session (sort of the why should we care, why is this important and how will it help the attendees be successful) as well as the key takeaways/objectives associated with the session. Call out what attendees will be able to execute on using the information gained in this session. What will they be able to walk away from this session and execute on.</a:t>
            </a:r>
          </a:p>
          <a:p>
            <a:pPr lvl="1">
              <a:buFont typeface="Arial" pitchFamily="34" charset="0"/>
              <a:buChar char="•"/>
            </a:pPr>
            <a:r>
              <a:rPr lang="en-US" sz="900" kern="1200" dirty="0">
                <a:solidFill>
                  <a:schemeClr val="tx1"/>
                </a:solidFill>
                <a:latin typeface="Segoe UI" pitchFamily="34" charset="0"/>
                <a:ea typeface="+mn-ea"/>
                <a:cs typeface="+mn-cs"/>
              </a:rPr>
              <a:t>Good Objectives should be </a:t>
            </a:r>
            <a:r>
              <a:rPr lang="en-US" sz="900" b="1" kern="1200" dirty="0">
                <a:solidFill>
                  <a:schemeClr val="tx1"/>
                </a:solidFill>
                <a:latin typeface="Segoe UI" pitchFamily="34" charset="0"/>
                <a:ea typeface="+mn-ea"/>
                <a:cs typeface="+mn-cs"/>
              </a:rPr>
              <a:t>SMART</a:t>
            </a:r>
            <a:r>
              <a:rPr lang="en-US" sz="900" kern="1200" dirty="0">
                <a:solidFill>
                  <a:schemeClr val="tx1"/>
                </a:solidFill>
                <a:latin typeface="Segoe UI" pitchFamily="34" charset="0"/>
                <a:ea typeface="+mn-ea"/>
                <a:cs typeface="+mn-cs"/>
              </a:rPr>
              <a:t> (specific, measurable, achievable, realistic, time-bound). Focus on the key takeaways and why this information is important to the </a:t>
            </a:r>
            <a:r>
              <a:rPr lang="en-US" sz="900" kern="1200">
                <a:solidFill>
                  <a:schemeClr val="tx1"/>
                </a:solidFill>
                <a:latin typeface="Segoe UI" pitchFamily="34" charset="0"/>
                <a:ea typeface="+mn-ea"/>
                <a:cs typeface="+mn-cs"/>
              </a:rPr>
              <a:t>attendee.</a:t>
            </a:r>
            <a:endParaRPr lang="en-US" sz="900" kern="1200" dirty="0">
              <a:solidFill>
                <a:schemeClr val="tx1"/>
              </a:solidFill>
              <a:latin typeface="Segoe UI" pitchFamily="34" charset="0"/>
              <a:ea typeface="+mn-ea"/>
              <a:cs typeface="+mn-cs"/>
            </a:endParaRPr>
          </a:p>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6/8/2017 9:58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17</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1708517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sz="900" b="1" kern="1200" dirty="0">
                <a:solidFill>
                  <a:schemeClr val="tx1"/>
                </a:solidFill>
                <a:latin typeface="Segoe UI" pitchFamily="34" charset="0"/>
                <a:ea typeface="+mn-ea"/>
                <a:cs typeface="+mn-cs"/>
              </a:rPr>
              <a:t>This slide is required. </a:t>
            </a:r>
            <a:r>
              <a:rPr lang="en-US" sz="900" b="1" u="sng" kern="1200" dirty="0">
                <a:solidFill>
                  <a:schemeClr val="tx1"/>
                </a:solidFill>
                <a:latin typeface="Segoe UI" pitchFamily="34" charset="0"/>
                <a:ea typeface="+mn-ea"/>
                <a:cs typeface="+mn-cs"/>
              </a:rPr>
              <a:t>Do NOT delete</a:t>
            </a:r>
            <a:r>
              <a:rPr lang="en-US" sz="900" b="1" kern="1200" dirty="0">
                <a:solidFill>
                  <a:schemeClr val="tx1"/>
                </a:solidFill>
                <a:latin typeface="Segoe UI" pitchFamily="34" charset="0"/>
                <a:ea typeface="+mn-ea"/>
                <a:cs typeface="+mn-cs"/>
              </a:rPr>
              <a:t>. This should be the first slide after your Title Slide. </a:t>
            </a:r>
          </a:p>
          <a:p>
            <a:r>
              <a:rPr lang="en-US" sz="900" kern="1200" dirty="0">
                <a:solidFill>
                  <a:schemeClr val="tx1"/>
                </a:solidFill>
                <a:latin typeface="Segoe UI" pitchFamily="34" charset="0"/>
                <a:ea typeface="+mn-ea"/>
                <a:cs typeface="+mn-cs"/>
              </a:rPr>
              <a:t> </a:t>
            </a:r>
          </a:p>
          <a:p>
            <a:pPr lvl="1">
              <a:buFont typeface="Arial" pitchFamily="34" charset="0"/>
              <a:buChar char="•"/>
            </a:pPr>
            <a:r>
              <a:rPr lang="en-US" sz="900" kern="1200" dirty="0">
                <a:solidFill>
                  <a:schemeClr val="tx1"/>
                </a:solidFill>
                <a:latin typeface="Segoe UI" pitchFamily="34" charset="0"/>
                <a:ea typeface="+mn-ea"/>
                <a:cs typeface="+mn-cs"/>
              </a:rPr>
              <a:t>This slide should introduce the session by identifying how this information helps the attendee</a:t>
            </a:r>
            <a:r>
              <a:rPr lang="en-US" sz="900" kern="1200" baseline="0" dirty="0">
                <a:solidFill>
                  <a:schemeClr val="tx1"/>
                </a:solidFill>
                <a:latin typeface="Segoe UI" pitchFamily="34" charset="0"/>
                <a:ea typeface="+mn-ea"/>
                <a:cs typeface="+mn-cs"/>
              </a:rPr>
              <a:t> </a:t>
            </a:r>
            <a:r>
              <a:rPr lang="en-US" sz="900" kern="1200" dirty="0">
                <a:solidFill>
                  <a:schemeClr val="tx1"/>
                </a:solidFill>
                <a:latin typeface="Segoe UI" pitchFamily="34" charset="0"/>
                <a:ea typeface="+mn-ea"/>
                <a:cs typeface="+mn-cs"/>
              </a:rPr>
              <a:t>be more successful. Why is this content important?</a:t>
            </a:r>
          </a:p>
          <a:p>
            <a:pPr lvl="1">
              <a:buFont typeface="Arial" pitchFamily="34" charset="0"/>
              <a:buChar char="•"/>
            </a:pPr>
            <a:r>
              <a:rPr lang="en-US" sz="900" kern="1200" dirty="0">
                <a:solidFill>
                  <a:schemeClr val="tx1"/>
                </a:solidFill>
                <a:latin typeface="Segoe UI" pitchFamily="34" charset="0"/>
                <a:ea typeface="+mn-ea"/>
                <a:cs typeface="+mn-cs"/>
              </a:rPr>
              <a:t>This slide should call out what’s important about the session (sort of the why should we care, why is this important and how will it help the attendees be successful) as well as the key takeaways/objectives associated with the session. Call out what attendees will be able to execute on using the information gained in this session. What will they be able to walk away from this session and execute on.</a:t>
            </a:r>
          </a:p>
          <a:p>
            <a:pPr lvl="1">
              <a:buFont typeface="Arial" pitchFamily="34" charset="0"/>
              <a:buChar char="•"/>
            </a:pPr>
            <a:r>
              <a:rPr lang="en-US" sz="900" kern="1200" dirty="0">
                <a:solidFill>
                  <a:schemeClr val="tx1"/>
                </a:solidFill>
                <a:latin typeface="Segoe UI" pitchFamily="34" charset="0"/>
                <a:ea typeface="+mn-ea"/>
                <a:cs typeface="+mn-cs"/>
              </a:rPr>
              <a:t>Good Objectives should be </a:t>
            </a:r>
            <a:r>
              <a:rPr lang="en-US" sz="900" b="1" kern="1200" dirty="0">
                <a:solidFill>
                  <a:schemeClr val="tx1"/>
                </a:solidFill>
                <a:latin typeface="Segoe UI" pitchFamily="34" charset="0"/>
                <a:ea typeface="+mn-ea"/>
                <a:cs typeface="+mn-cs"/>
              </a:rPr>
              <a:t>SMART</a:t>
            </a:r>
            <a:r>
              <a:rPr lang="en-US" sz="900" kern="1200" dirty="0">
                <a:solidFill>
                  <a:schemeClr val="tx1"/>
                </a:solidFill>
                <a:latin typeface="Segoe UI" pitchFamily="34" charset="0"/>
                <a:ea typeface="+mn-ea"/>
                <a:cs typeface="+mn-cs"/>
              </a:rPr>
              <a:t> (specific, measurable, achievable, realistic, time-bound). Focus on the key takeaways and why this information is important to the </a:t>
            </a:r>
            <a:r>
              <a:rPr lang="en-US" sz="900" kern="1200">
                <a:solidFill>
                  <a:schemeClr val="tx1"/>
                </a:solidFill>
                <a:latin typeface="Segoe UI" pitchFamily="34" charset="0"/>
                <a:ea typeface="+mn-ea"/>
                <a:cs typeface="+mn-cs"/>
              </a:rPr>
              <a:t>attendee.</a:t>
            </a:r>
            <a:endParaRPr lang="en-US" sz="900" kern="1200" dirty="0">
              <a:solidFill>
                <a:schemeClr val="tx1"/>
              </a:solidFill>
              <a:latin typeface="Segoe UI" pitchFamily="34" charset="0"/>
              <a:ea typeface="+mn-ea"/>
              <a:cs typeface="+mn-cs"/>
            </a:endParaRPr>
          </a:p>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6/8/2017 9:58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18</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195321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4618F9-3840-40A5-9790-D39FBE74040D}" type="slidenum">
              <a:rPr lang="en-US" smtClean="0"/>
              <a:t>19</a:t>
            </a:fld>
            <a:endParaRPr lang="en-US"/>
          </a:p>
        </p:txBody>
      </p:sp>
    </p:spTree>
    <p:extLst>
      <p:ext uri="{BB962C8B-B14F-4D97-AF65-F5344CB8AC3E}">
        <p14:creationId xmlns:p14="http://schemas.microsoft.com/office/powerpoint/2010/main" val="3752078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4618F9-3840-40A5-9790-D39FBE74040D}" type="slidenum">
              <a:rPr lang="en-US" smtClean="0"/>
              <a:t>2</a:t>
            </a:fld>
            <a:endParaRPr lang="en-US"/>
          </a:p>
        </p:txBody>
      </p:sp>
    </p:spTree>
    <p:extLst>
      <p:ext uri="{BB962C8B-B14F-4D97-AF65-F5344CB8AC3E}">
        <p14:creationId xmlns:p14="http://schemas.microsoft.com/office/powerpoint/2010/main" val="3398193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6/8/2017 9:58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20</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2657576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6/8/2017 9:58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21</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3184296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6/8/2017 9:58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22</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1966108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4618F9-3840-40A5-9790-D39FBE74040D}" type="slidenum">
              <a:rPr lang="en-US" smtClean="0"/>
              <a:t>23</a:t>
            </a:fld>
            <a:endParaRPr lang="en-US"/>
          </a:p>
        </p:txBody>
      </p:sp>
    </p:spTree>
    <p:extLst>
      <p:ext uri="{BB962C8B-B14F-4D97-AF65-F5344CB8AC3E}">
        <p14:creationId xmlns:p14="http://schemas.microsoft.com/office/powerpoint/2010/main" val="978150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6/8/2017 9:58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24</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4071587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6/8/2017 9:58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25</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3748981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4618F9-3840-40A5-9790-D39FBE74040D}" type="slidenum">
              <a:rPr lang="en-US" smtClean="0"/>
              <a:t>26</a:t>
            </a:fld>
            <a:endParaRPr lang="en-US"/>
          </a:p>
        </p:txBody>
      </p:sp>
    </p:spTree>
    <p:extLst>
      <p:ext uri="{BB962C8B-B14F-4D97-AF65-F5344CB8AC3E}">
        <p14:creationId xmlns:p14="http://schemas.microsoft.com/office/powerpoint/2010/main" val="2364835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4618F9-3840-40A5-9790-D39FBE74040D}" type="slidenum">
              <a:rPr lang="en-US" smtClean="0"/>
              <a:t>27</a:t>
            </a:fld>
            <a:endParaRPr lang="en-US"/>
          </a:p>
        </p:txBody>
      </p:sp>
    </p:spTree>
    <p:extLst>
      <p:ext uri="{BB962C8B-B14F-4D97-AF65-F5344CB8AC3E}">
        <p14:creationId xmlns:p14="http://schemas.microsoft.com/office/powerpoint/2010/main" val="3549864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4618F9-3840-40A5-9790-D39FBE74040D}" type="slidenum">
              <a:rPr lang="en-US" smtClean="0"/>
              <a:t>28</a:t>
            </a:fld>
            <a:endParaRPr lang="en-US"/>
          </a:p>
        </p:txBody>
      </p:sp>
    </p:spTree>
    <p:extLst>
      <p:ext uri="{BB962C8B-B14F-4D97-AF65-F5344CB8AC3E}">
        <p14:creationId xmlns:p14="http://schemas.microsoft.com/office/powerpoint/2010/main" val="2321985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4618F9-3840-40A5-9790-D39FBE74040D}" type="slidenum">
              <a:rPr lang="en-US" smtClean="0"/>
              <a:t>29</a:t>
            </a:fld>
            <a:endParaRPr lang="en-US"/>
          </a:p>
        </p:txBody>
      </p:sp>
    </p:spTree>
    <p:extLst>
      <p:ext uri="{BB962C8B-B14F-4D97-AF65-F5344CB8AC3E}">
        <p14:creationId xmlns:p14="http://schemas.microsoft.com/office/powerpoint/2010/main" val="1920619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4618F9-3840-40A5-9790-D39FBE74040D}" type="slidenum">
              <a:rPr lang="en-US" smtClean="0"/>
              <a:t>3</a:t>
            </a:fld>
            <a:endParaRPr lang="en-US"/>
          </a:p>
        </p:txBody>
      </p:sp>
    </p:spTree>
    <p:extLst>
      <p:ext uri="{BB962C8B-B14F-4D97-AF65-F5344CB8AC3E}">
        <p14:creationId xmlns:p14="http://schemas.microsoft.com/office/powerpoint/2010/main" val="1131917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A2B2ED8-C573-45EF-BF68-CEC19505703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6/8/2017 9:58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01258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A2B2ED8-C573-45EF-BF68-CEC19505703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6/8/2017 9:58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430756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A2B2ED8-C573-45EF-BF68-CEC19505703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6/8/2017 9:58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666813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A2B2ED8-C573-45EF-BF68-CEC19505703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6/8/2017 9:58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87618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A2B2ED8-C573-45EF-BF68-CEC19505703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6/8/2017 9:58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59137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A2B2ED8-C573-45EF-BF68-CEC19505703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6/8/2017 9:58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06069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A2B2ED8-C573-45EF-BF68-CEC19505703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6/8/2017 9:58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92791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A2B2ED8-C573-45EF-BF68-CEC19505703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6/8/2017 9:58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655041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A2B2ED8-C573-45EF-BF68-CEC19505703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6/8/2017 9:58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744314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A2B2ED8-C573-45EF-BF68-CEC19505703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6/8/2017 3:32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05693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6/8/2017 9:58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4</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4019842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A2B2ED8-C573-45EF-BF68-CEC19505703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6/8/2017 9:58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022438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A2B2ED8-C573-45EF-BF68-CEC19505703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6/8/2017 9:58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506581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A2B2ED8-C573-45EF-BF68-CEC19505703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6/8/2017 9:58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549338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dirty="0"/>
              <a:t>Not much separation between RNNs and CNNs in general for deep text.</a:t>
            </a:r>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A2B2ED8-C573-45EF-BF68-CEC19505703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6/8/2017 9:58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413047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A2B2ED8-C573-45EF-BF68-CEC19505703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6/8/2017 9:58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73500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A2B2ED8-C573-45EF-BF68-CEC19505703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6/8/2017 9:58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704345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A2B2ED8-C573-45EF-BF68-CEC19505703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6/8/2017 9:58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634393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4618F9-3840-40A5-9790-D39FBE74040D}" type="slidenum">
              <a:rPr lang="en-US" smtClean="0"/>
              <a:t>47</a:t>
            </a:fld>
            <a:endParaRPr lang="en-US"/>
          </a:p>
        </p:txBody>
      </p:sp>
    </p:spTree>
    <p:extLst>
      <p:ext uri="{BB962C8B-B14F-4D97-AF65-F5344CB8AC3E}">
        <p14:creationId xmlns:p14="http://schemas.microsoft.com/office/powerpoint/2010/main" val="14709086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4618F9-3840-40A5-9790-D39FBE74040D}" type="slidenum">
              <a:rPr lang="en-US" smtClean="0"/>
              <a:t>48</a:t>
            </a:fld>
            <a:endParaRPr lang="en-US"/>
          </a:p>
        </p:txBody>
      </p:sp>
    </p:spTree>
    <p:extLst>
      <p:ext uri="{BB962C8B-B14F-4D97-AF65-F5344CB8AC3E}">
        <p14:creationId xmlns:p14="http://schemas.microsoft.com/office/powerpoint/2010/main" val="38865132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4618F9-3840-40A5-9790-D39FBE74040D}" type="slidenum">
              <a:rPr lang="en-US" smtClean="0"/>
              <a:t>49</a:t>
            </a:fld>
            <a:endParaRPr lang="en-US"/>
          </a:p>
        </p:txBody>
      </p:sp>
    </p:spTree>
    <p:extLst>
      <p:ext uri="{BB962C8B-B14F-4D97-AF65-F5344CB8AC3E}">
        <p14:creationId xmlns:p14="http://schemas.microsoft.com/office/powerpoint/2010/main" val="2429766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4618F9-3840-40A5-9790-D39FBE74040D}" type="slidenum">
              <a:rPr lang="en-US" smtClean="0"/>
              <a:t>5</a:t>
            </a:fld>
            <a:endParaRPr lang="en-US"/>
          </a:p>
        </p:txBody>
      </p:sp>
    </p:spTree>
    <p:extLst>
      <p:ext uri="{BB962C8B-B14F-4D97-AF65-F5344CB8AC3E}">
        <p14:creationId xmlns:p14="http://schemas.microsoft.com/office/powerpoint/2010/main" val="26003855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4618F9-3840-40A5-9790-D39FBE74040D}" type="slidenum">
              <a:rPr lang="en-US" smtClean="0"/>
              <a:t>50</a:t>
            </a:fld>
            <a:endParaRPr lang="en-US"/>
          </a:p>
        </p:txBody>
      </p:sp>
    </p:spTree>
    <p:extLst>
      <p:ext uri="{BB962C8B-B14F-4D97-AF65-F5344CB8AC3E}">
        <p14:creationId xmlns:p14="http://schemas.microsoft.com/office/powerpoint/2010/main" val="31021412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4618F9-3840-40A5-9790-D39FBE74040D}" type="slidenum">
              <a:rPr lang="en-US" smtClean="0"/>
              <a:t>51</a:t>
            </a:fld>
            <a:endParaRPr lang="en-US"/>
          </a:p>
        </p:txBody>
      </p:sp>
    </p:spTree>
    <p:extLst>
      <p:ext uri="{BB962C8B-B14F-4D97-AF65-F5344CB8AC3E}">
        <p14:creationId xmlns:p14="http://schemas.microsoft.com/office/powerpoint/2010/main" val="25405527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4618F9-3840-40A5-9790-D39FBE74040D}" type="slidenum">
              <a:rPr lang="en-US" smtClean="0"/>
              <a:t>52</a:t>
            </a:fld>
            <a:endParaRPr lang="en-US"/>
          </a:p>
        </p:txBody>
      </p:sp>
    </p:spTree>
    <p:extLst>
      <p:ext uri="{BB962C8B-B14F-4D97-AF65-F5344CB8AC3E}">
        <p14:creationId xmlns:p14="http://schemas.microsoft.com/office/powerpoint/2010/main" val="24031598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8802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4618F9-3840-40A5-9790-D39FBE74040D}" type="slidenum">
              <a:rPr lang="en-US" smtClean="0"/>
              <a:t>54</a:t>
            </a:fld>
            <a:endParaRPr lang="en-US"/>
          </a:p>
        </p:txBody>
      </p:sp>
    </p:spTree>
    <p:extLst>
      <p:ext uri="{BB962C8B-B14F-4D97-AF65-F5344CB8AC3E}">
        <p14:creationId xmlns:p14="http://schemas.microsoft.com/office/powerpoint/2010/main" val="18367264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4618F9-3840-40A5-9790-D39FBE74040D}" type="slidenum">
              <a:rPr lang="en-US" smtClean="0"/>
              <a:t>55</a:t>
            </a:fld>
            <a:endParaRPr lang="en-US"/>
          </a:p>
        </p:txBody>
      </p:sp>
    </p:spTree>
    <p:extLst>
      <p:ext uri="{BB962C8B-B14F-4D97-AF65-F5344CB8AC3E}">
        <p14:creationId xmlns:p14="http://schemas.microsoft.com/office/powerpoint/2010/main" val="4291520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4618F9-3840-40A5-9790-D39FBE74040D}" type="slidenum">
              <a:rPr lang="en-US" smtClean="0"/>
              <a:t>6</a:t>
            </a:fld>
            <a:endParaRPr lang="en-US"/>
          </a:p>
        </p:txBody>
      </p:sp>
    </p:spTree>
    <p:extLst>
      <p:ext uri="{BB962C8B-B14F-4D97-AF65-F5344CB8AC3E}">
        <p14:creationId xmlns:p14="http://schemas.microsoft.com/office/powerpoint/2010/main" val="2508723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6/8/2017 9:58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7</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2679702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6/8/2017 9:58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8</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1003579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dirty="0"/>
              <a:t>Reliability (SLAs)</a:t>
            </a:r>
          </a:p>
          <a:p>
            <a:r>
              <a:rPr lang="en-US" dirty="0"/>
              <a:t>Security (Encryption, GDPR)</a:t>
            </a:r>
          </a:p>
          <a:p>
            <a:r>
              <a:rPr lang="en-US" dirty="0"/>
              <a:t>Scalability (global, throughput, elastic)</a:t>
            </a:r>
          </a:p>
          <a:p>
            <a:r>
              <a:rPr lang="en-US" dirty="0"/>
              <a:t>Accuracy (How well does the actual text analytics service score?)</a:t>
            </a:r>
          </a:p>
          <a:p>
            <a:r>
              <a:rPr lang="en-US" dirty="0"/>
              <a:t>Performance (milliseconds)</a:t>
            </a:r>
          </a:p>
          <a:p>
            <a:r>
              <a:rPr lang="en-US" dirty="0"/>
              <a:t>Functionality (language support)</a:t>
            </a:r>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6/8/2017 9:58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9</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2969543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E25B9E2-62E8-495A-9B0A-997019D84D8E}" type="datetimeFigureOut">
              <a:rPr lang="en-US" smtClean="0"/>
              <a:t>6/8/2017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EEFFE-BF9B-4348-94FC-71C5CF354D1C}" type="slidenum">
              <a:rPr lang="en-US" smtClean="0"/>
              <a:t>‹#›</a:t>
            </a:fld>
            <a:endParaRPr lang="en-US"/>
          </a:p>
        </p:txBody>
      </p:sp>
    </p:spTree>
    <p:extLst>
      <p:ext uri="{BB962C8B-B14F-4D97-AF65-F5344CB8AC3E}">
        <p14:creationId xmlns:p14="http://schemas.microsoft.com/office/powerpoint/2010/main" val="2231558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25B9E2-62E8-495A-9B0A-997019D84D8E}" type="datetimeFigureOut">
              <a:rPr lang="en-US" smtClean="0"/>
              <a:t>6/8/2017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EEFFE-BF9B-4348-94FC-71C5CF354D1C}" type="slidenum">
              <a:rPr lang="en-US" smtClean="0"/>
              <a:t>‹#›</a:t>
            </a:fld>
            <a:endParaRPr lang="en-US"/>
          </a:p>
        </p:txBody>
      </p:sp>
    </p:spTree>
    <p:extLst>
      <p:ext uri="{BB962C8B-B14F-4D97-AF65-F5344CB8AC3E}">
        <p14:creationId xmlns:p14="http://schemas.microsoft.com/office/powerpoint/2010/main" val="405926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25B9E2-62E8-495A-9B0A-997019D84D8E}" type="datetimeFigureOut">
              <a:rPr lang="en-US" smtClean="0"/>
              <a:t>6/8/2017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EEFFE-BF9B-4348-94FC-71C5CF354D1C}" type="slidenum">
              <a:rPr lang="en-US" smtClean="0"/>
              <a:t>‹#›</a:t>
            </a:fld>
            <a:endParaRPr lang="en-US"/>
          </a:p>
        </p:txBody>
      </p:sp>
    </p:spTree>
    <p:extLst>
      <p:ext uri="{BB962C8B-B14F-4D97-AF65-F5344CB8AC3E}">
        <p14:creationId xmlns:p14="http://schemas.microsoft.com/office/powerpoint/2010/main" val="4123274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lkin No ti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Box 6"/>
          <p:cNvSpPr txBox="1"/>
          <p:nvPr userDrawn="1"/>
        </p:nvSpPr>
        <p:spPr bwMode="white">
          <a:xfrm>
            <a:off x="287915" y="2263494"/>
            <a:ext cx="11653523" cy="3548805"/>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7842"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Machine Learning, Analytics &amp; Data Science Conference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58758" y="479504"/>
            <a:ext cx="1522404" cy="326167"/>
          </a:xfrm>
          <a:prstGeom prst="rect">
            <a:avLst/>
          </a:prstGeom>
        </p:spPr>
      </p:pic>
      <p:sp>
        <p:nvSpPr>
          <p:cNvPr id="11" name="TextBox 10"/>
          <p:cNvSpPr txBox="1"/>
          <p:nvPr userDrawn="1"/>
        </p:nvSpPr>
        <p:spPr bwMode="white">
          <a:xfrm>
            <a:off x="287915" y="5663854"/>
            <a:ext cx="9994611" cy="914360"/>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4509"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December 7 – 8, 2015  •  MSCC</a:t>
            </a:r>
          </a:p>
        </p:txBody>
      </p:sp>
    </p:spTree>
    <p:extLst>
      <p:ext uri="{BB962C8B-B14F-4D97-AF65-F5344CB8AC3E}">
        <p14:creationId xmlns:p14="http://schemas.microsoft.com/office/powerpoint/2010/main" val="392642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hoto_Animated">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gray">
          <a:xfrm>
            <a:off x="269239" y="1187621"/>
            <a:ext cx="8067824" cy="3586208"/>
          </a:xfrm>
          <a:prstGeom prst="rect">
            <a:avLst/>
          </a:prstGeom>
          <a:solidFill>
            <a:srgbClr val="0072C6">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9322" y="6061766"/>
            <a:ext cx="1522404" cy="326167"/>
          </a:xfrm>
          <a:prstGeom prst="rect">
            <a:avLst/>
          </a:prstGeom>
        </p:spPr>
      </p:pic>
      <p:pic>
        <p:nvPicPr>
          <p:cNvPr id="11" name="Picture 10"/>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440622" y="0"/>
            <a:ext cx="4751620" cy="6858623"/>
          </a:xfrm>
          <a:prstGeom prst="rect">
            <a:avLst/>
          </a:prstGeom>
        </p:spPr>
      </p:pic>
      <p:sp>
        <p:nvSpPr>
          <p:cNvPr id="9" name="Title 1"/>
          <p:cNvSpPr>
            <a:spLocks noGrp="1"/>
          </p:cNvSpPr>
          <p:nvPr>
            <p:ph type="title" hasCustomPrompt="1"/>
          </p:nvPr>
        </p:nvSpPr>
        <p:spPr bwMode="auto">
          <a:xfrm>
            <a:off x="269302" y="1187621"/>
            <a:ext cx="8067761" cy="1793104"/>
          </a:xfrm>
          <a:noFill/>
        </p:spPr>
        <p:txBody>
          <a:bodyPr lIns="146304" tIns="91440" rIns="146304" bIns="91440" anchor="t" anchorCtr="0"/>
          <a:lstStyle>
            <a:lvl1pPr>
              <a:defRPr sz="5294" spc="-98"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2" y="2980724"/>
            <a:ext cx="8069380" cy="1793104"/>
          </a:xfrm>
        </p:spPr>
        <p:txBody>
          <a:bodyPr tIns="109728" bIns="109728">
            <a:noAutofit/>
          </a:bodyPr>
          <a:lstStyle>
            <a:lvl1pPr marL="0" indent="0">
              <a:spcBef>
                <a:spcPts val="0"/>
              </a:spcBef>
              <a:buNone/>
              <a:defRPr sz="3137">
                <a:gradFill>
                  <a:gsLst>
                    <a:gs pos="57576">
                      <a:srgbClr val="FFFFFF"/>
                    </a:gs>
                    <a:gs pos="35000">
                      <a:srgbClr val="FFFFFF"/>
                    </a:gs>
                  </a:gsLst>
                  <a:lin ang="5400000" scaled="0"/>
                </a:gradFill>
              </a:defRPr>
            </a:lvl1pPr>
          </a:lstStyle>
          <a:p>
            <a:pPr lvl="0"/>
            <a:r>
              <a:rPr lang="en-US" dirty="0"/>
              <a:t>Speaker Name</a:t>
            </a:r>
          </a:p>
        </p:txBody>
      </p:sp>
    </p:spTree>
    <p:extLst>
      <p:ext uri="{BB962C8B-B14F-4D97-AF65-F5344CB8AC3E}">
        <p14:creationId xmlns:p14="http://schemas.microsoft.com/office/powerpoint/2010/main" val="167942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400"/>
                                  </p:stCondLst>
                                  <p:childTnLst>
                                    <p:set>
                                      <p:cBhvr>
                                        <p:cTn id="6" dur="1" fill="hold">
                                          <p:stCondLst>
                                            <p:cond delay="0"/>
                                          </p:stCondLst>
                                        </p:cTn>
                                        <p:tgtEl>
                                          <p:spTgt spid="8"/>
                                        </p:tgtEl>
                                        <p:attrNameLst>
                                          <p:attrName>style.visibility</p:attrName>
                                        </p:attrNameLst>
                                      </p:cBhvr>
                                      <p:to>
                                        <p:strVal val="visible"/>
                                      </p:to>
                                    </p:set>
                                  </p:childTnLst>
                                </p:cTn>
                              </p:par>
                              <p:par>
                                <p:cTn id="7" presetID="42" presetClass="path" presetSubtype="0" decel="100000" fill="hold" grpId="0" nodeType="withEffect">
                                  <p:stCondLst>
                                    <p:cond delay="400"/>
                                  </p:stCondLst>
                                  <p:childTnLst>
                                    <p:animMotion origin="layout" path="M -0.33099 -4.5892E-6 L 1.31478E-6 -4.5892E-6 " pathEditMode="relative" rAng="0" ptsTypes="AA">
                                      <p:cBhvr>
                                        <p:cTn id="8" dur="400" fill="hold"/>
                                        <p:tgtEl>
                                          <p:spTgt spid="8"/>
                                        </p:tgtEl>
                                        <p:attrNameLst>
                                          <p:attrName>ppt_x</p:attrName>
                                          <p:attrName>ppt_y</p:attrName>
                                        </p:attrNameLst>
                                      </p:cBhvr>
                                      <p:rCtr x="16543" y="0"/>
                                    </p:animMotion>
                                  </p:childTnLst>
                                </p:cTn>
                              </p:par>
                              <p:par>
                                <p:cTn id="9" presetID="6" presetClass="emph" presetSubtype="0" accel="100000" autoRev="1" fill="hold" grpId="1" nodeType="withEffect">
                                  <p:stCondLst>
                                    <p:cond delay="0"/>
                                  </p:stCondLst>
                                  <p:childTnLst>
                                    <p:animScale>
                                      <p:cBhvr>
                                        <p:cTn id="10" dur="400" fill="hold"/>
                                        <p:tgtEl>
                                          <p:spTgt spid="8"/>
                                        </p:tgtEl>
                                      </p:cBhvr>
                                      <p:by x="0" y="100000"/>
                                    </p:animScale>
                                  </p:childTnLst>
                                </p:cTn>
                              </p:par>
                              <p:par>
                                <p:cTn id="11" presetID="10" presetClass="entr" presetSubtype="0" fill="hold" nodeType="withEffect">
                                  <p:stCondLst>
                                    <p:cond delay="9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950"/>
                                        <p:tgtEl>
                                          <p:spTgt spid="10"/>
                                        </p:tgtEl>
                                      </p:cBhvr>
                                    </p:animEffect>
                                  </p:childTnLst>
                                </p:cTn>
                              </p:par>
                              <p:par>
                                <p:cTn id="14" presetID="63" presetClass="path" presetSubtype="0" decel="100000" fill="hold" nodeType="withEffect">
                                  <p:stCondLst>
                                    <p:cond delay="900"/>
                                  </p:stCondLst>
                                  <p:childTnLst>
                                    <p:animMotion origin="layout" path="M -0.01455 -1.34362E-6 L -3.90605E-7 -1.34362E-6 " pathEditMode="relative" rAng="0" ptsTypes="AA">
                                      <p:cBhvr>
                                        <p:cTn id="15" dur="950" fill="hold"/>
                                        <p:tgtEl>
                                          <p:spTgt spid="10"/>
                                        </p:tgtEl>
                                        <p:attrNameLst>
                                          <p:attrName>ppt_x</p:attrName>
                                          <p:attrName>ppt_y</p:attrName>
                                        </p:attrNameLst>
                                      </p:cBhvr>
                                      <p:rCtr x="728" y="0"/>
                                    </p:animMotion>
                                  </p:childTnLst>
                                </p:cTn>
                              </p:par>
                              <p:par>
                                <p:cTn id="16" presetID="6" presetClass="emph" presetSubtype="0" accel="100000" autoRev="1" fill="hold" nodeType="withEffect">
                                  <p:stCondLst>
                                    <p:cond delay="200"/>
                                  </p:stCondLst>
                                  <p:childTnLst>
                                    <p:animScale>
                                      <p:cBhvr>
                                        <p:cTn id="17" dur="500" fill="hold"/>
                                        <p:tgtEl>
                                          <p:spTgt spid="10"/>
                                        </p:tgtEl>
                                      </p:cBhvr>
                                      <p:by x="92000" y="92000"/>
                                    </p:animScale>
                                  </p:childTnLst>
                                </p:cTn>
                              </p:par>
                              <p:par>
                                <p:cTn id="18" presetID="10" presetClass="entr" presetSubtype="0" fill="hold" grpId="0" nodeType="withEffect">
                                  <p:stCondLst>
                                    <p:cond delay="7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950"/>
                                        <p:tgtEl>
                                          <p:spTgt spid="9"/>
                                        </p:tgtEl>
                                      </p:cBhvr>
                                    </p:animEffect>
                                  </p:childTnLst>
                                </p:cTn>
                              </p:par>
                              <p:par>
                                <p:cTn id="21" presetID="63" presetClass="path" presetSubtype="0" decel="100000" fill="hold" grpId="1" nodeType="withEffect">
                                  <p:stCondLst>
                                    <p:cond delay="700"/>
                                  </p:stCondLst>
                                  <p:childTnLst>
                                    <p:animMotion origin="layout" path="M -0.01455 -1.34362E-6 L -3.90605E-7 -1.34362E-6 " pathEditMode="relative" rAng="0" ptsTypes="AA">
                                      <p:cBhvr>
                                        <p:cTn id="22" dur="950" fill="hold"/>
                                        <p:tgtEl>
                                          <p:spTgt spid="9"/>
                                        </p:tgtEl>
                                        <p:attrNameLst>
                                          <p:attrName>ppt_x</p:attrName>
                                          <p:attrName>ppt_y</p:attrName>
                                        </p:attrNameLst>
                                      </p:cBhvr>
                                      <p:rCtr x="728" y="0"/>
                                    </p:animMotion>
                                  </p:childTnLst>
                                </p:cTn>
                              </p:par>
                              <p:par>
                                <p:cTn id="23" presetID="6" presetClass="emph" presetSubtype="0" accel="100000" autoRev="1" fill="hold" grpId="2" nodeType="withEffect">
                                  <p:stCondLst>
                                    <p:cond delay="0"/>
                                  </p:stCondLst>
                                  <p:childTnLst>
                                    <p:animScale>
                                      <p:cBhvr>
                                        <p:cTn id="24" dur="500" fill="hold"/>
                                        <p:tgtEl>
                                          <p:spTgt spid="9"/>
                                        </p:tgtEl>
                                      </p:cBhvr>
                                      <p:by x="92000" y="92000"/>
                                    </p:animScale>
                                  </p:childTnLst>
                                </p:cTn>
                              </p:par>
                              <p:par>
                                <p:cTn id="25" presetID="10" presetClass="entr" presetSubtype="0" fill="hold" grpId="0" nodeType="withEffect">
                                  <p:stCondLst>
                                    <p:cond delay="8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950"/>
                                        <p:tgtEl>
                                          <p:spTgt spid="3"/>
                                        </p:tgtEl>
                                      </p:cBhvr>
                                    </p:animEffect>
                                  </p:childTnLst>
                                </p:cTn>
                              </p:par>
                              <p:par>
                                <p:cTn id="28" presetID="63" presetClass="path" presetSubtype="0" decel="100000" fill="hold" grpId="1" nodeType="withEffect">
                                  <p:stCondLst>
                                    <p:cond delay="800"/>
                                  </p:stCondLst>
                                  <p:childTnLst>
                                    <p:animMotion origin="layout" path="M -0.01455 -1.34362E-6 L -3.90605E-7 -1.34362E-6 " pathEditMode="relative" rAng="0" ptsTypes="AA">
                                      <p:cBhvr>
                                        <p:cTn id="29" dur="950" fill="hold"/>
                                        <p:tgtEl>
                                          <p:spTgt spid="3"/>
                                        </p:tgtEl>
                                        <p:attrNameLst>
                                          <p:attrName>ppt_x</p:attrName>
                                          <p:attrName>ppt_y</p:attrName>
                                        </p:attrNameLst>
                                      </p:cBhvr>
                                      <p:rCtr x="728" y="0"/>
                                    </p:animMotion>
                                  </p:childTnLst>
                                </p:cTn>
                              </p:par>
                              <p:par>
                                <p:cTn id="30" presetID="6" presetClass="emph" presetSubtype="0" accel="100000" autoRev="1" fill="hold" grpId="2" nodeType="withEffect">
                                  <p:stCondLst>
                                    <p:cond delay="100"/>
                                  </p:stCondLst>
                                  <p:childTnLst>
                                    <p:animScale>
                                      <p:cBhvr>
                                        <p:cTn id="31" dur="500" fill="hold"/>
                                        <p:tgtEl>
                                          <p:spTgt spid="3"/>
                                        </p:tgtEl>
                                      </p:cBhvr>
                                      <p:by x="92000" y="9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9" grpId="0"/>
      <p:bldP spid="9" grpId="1"/>
      <p:bldP spid="9" grpId="2"/>
      <p:bldP spid="3" grpId="0">
        <p:tmplLst>
          <p:tmpl>
            <p:tnLst>
              <p:par>
                <p:cTn presetID="10" presetClass="entr" presetSubtype="0" fill="hold" nodeType="withEffect">
                  <p:stCondLst>
                    <p:cond delay="800"/>
                  </p:stCondLst>
                  <p:childTnLst>
                    <p:set>
                      <p:cBhvr>
                        <p:cTn dur="1" fill="hold">
                          <p:stCondLst>
                            <p:cond delay="0"/>
                          </p:stCondLst>
                        </p:cTn>
                        <p:tgtEl>
                          <p:spTgt spid="3"/>
                        </p:tgtEl>
                        <p:attrNameLst>
                          <p:attrName>style.visibility</p:attrName>
                        </p:attrNameLst>
                      </p:cBhvr>
                      <p:to>
                        <p:strVal val="visible"/>
                      </p:to>
                    </p:set>
                    <p:animEffect transition="in" filter="fade">
                      <p:cBhvr>
                        <p:cTn dur="950"/>
                        <p:tgtEl>
                          <p:spTgt spid="3"/>
                        </p:tgtEl>
                      </p:cBhvr>
                    </p:animEffect>
                  </p:childTnLst>
                </p:cTn>
              </p:par>
            </p:tnLst>
          </p:tmpl>
        </p:tmplLst>
      </p:bldP>
      <p:bldP spid="3" grpId="1"/>
      <p:bldP spid="3" grpId="2"/>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hoto_Static">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gray">
          <a:xfrm>
            <a:off x="269239" y="1187621"/>
            <a:ext cx="8067824" cy="3586208"/>
          </a:xfrm>
          <a:prstGeom prst="rect">
            <a:avLst/>
          </a:prstGeom>
          <a:solidFill>
            <a:srgbClr val="0072C6">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9322" y="6061766"/>
            <a:ext cx="1522404" cy="326167"/>
          </a:xfrm>
          <a:prstGeom prst="rect">
            <a:avLst/>
          </a:prstGeom>
        </p:spPr>
      </p:pic>
      <p:pic>
        <p:nvPicPr>
          <p:cNvPr id="11" name="Picture 10"/>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440622" y="0"/>
            <a:ext cx="4751620" cy="6858623"/>
          </a:xfrm>
          <a:prstGeom prst="rect">
            <a:avLst/>
          </a:prstGeom>
        </p:spPr>
      </p:pic>
      <p:sp>
        <p:nvSpPr>
          <p:cNvPr id="9" name="Title 1"/>
          <p:cNvSpPr>
            <a:spLocks noGrp="1"/>
          </p:cNvSpPr>
          <p:nvPr>
            <p:ph type="title" hasCustomPrompt="1"/>
          </p:nvPr>
        </p:nvSpPr>
        <p:spPr bwMode="auto">
          <a:xfrm>
            <a:off x="269302" y="1187621"/>
            <a:ext cx="8067761" cy="1793104"/>
          </a:xfrm>
          <a:noFill/>
        </p:spPr>
        <p:txBody>
          <a:bodyPr lIns="146304" tIns="91440" rIns="146304" bIns="91440" anchor="t" anchorCtr="0"/>
          <a:lstStyle>
            <a:lvl1pPr>
              <a:defRPr sz="5294" spc="-98"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2" y="2980724"/>
            <a:ext cx="8069380" cy="1793104"/>
          </a:xfrm>
        </p:spPr>
        <p:txBody>
          <a:bodyPr tIns="109728" bIns="109728">
            <a:noAutofit/>
          </a:bodyPr>
          <a:lstStyle>
            <a:lvl1pPr marL="0" indent="0">
              <a:spcBef>
                <a:spcPts val="0"/>
              </a:spcBef>
              <a:buNone/>
              <a:defRPr sz="3137">
                <a:gradFill>
                  <a:gsLst>
                    <a:gs pos="57576">
                      <a:srgbClr val="FFFFFF"/>
                    </a:gs>
                    <a:gs pos="35000">
                      <a:srgbClr val="FFFFFF"/>
                    </a:gs>
                  </a:gsLst>
                  <a:lin ang="5400000" scaled="0"/>
                </a:gradFill>
              </a:defRPr>
            </a:lvl1pPr>
          </a:lstStyle>
          <a:p>
            <a:pPr lvl="0"/>
            <a:r>
              <a:rPr lang="en-US" dirty="0"/>
              <a:t>Speaker Name</a:t>
            </a:r>
          </a:p>
        </p:txBody>
      </p:sp>
    </p:spTree>
    <p:extLst>
      <p:ext uri="{BB962C8B-B14F-4D97-AF65-F5344CB8AC3E}">
        <p14:creationId xmlns:p14="http://schemas.microsoft.com/office/powerpoint/2010/main" val="239133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400"/>
                                  </p:stCondLst>
                                  <p:childTnLst>
                                    <p:set>
                                      <p:cBhvr>
                                        <p:cTn id="6" dur="1" fill="hold">
                                          <p:stCondLst>
                                            <p:cond delay="0"/>
                                          </p:stCondLst>
                                        </p:cTn>
                                        <p:tgtEl>
                                          <p:spTgt spid="8"/>
                                        </p:tgtEl>
                                        <p:attrNameLst>
                                          <p:attrName>style.visibility</p:attrName>
                                        </p:attrNameLst>
                                      </p:cBhvr>
                                      <p:to>
                                        <p:strVal val="visible"/>
                                      </p:to>
                                    </p:set>
                                  </p:childTnLst>
                                </p:cTn>
                              </p:par>
                              <p:par>
                                <p:cTn id="7" presetID="42" presetClass="path" presetSubtype="0" decel="100000" fill="hold" grpId="0" nodeType="withEffect">
                                  <p:stCondLst>
                                    <p:cond delay="400"/>
                                  </p:stCondLst>
                                  <p:childTnLst>
                                    <p:animMotion origin="layout" path="M -0.33099 -4.5892E-6 L 1.31478E-6 -4.5892E-6 " pathEditMode="relative" rAng="0" ptsTypes="AA">
                                      <p:cBhvr>
                                        <p:cTn id="8" dur="400" fill="hold"/>
                                        <p:tgtEl>
                                          <p:spTgt spid="8"/>
                                        </p:tgtEl>
                                        <p:attrNameLst>
                                          <p:attrName>ppt_x</p:attrName>
                                          <p:attrName>ppt_y</p:attrName>
                                        </p:attrNameLst>
                                      </p:cBhvr>
                                      <p:rCtr x="16543" y="0"/>
                                    </p:animMotion>
                                  </p:childTnLst>
                                </p:cTn>
                              </p:par>
                              <p:par>
                                <p:cTn id="9" presetID="6" presetClass="emph" presetSubtype="0" accel="100000" autoRev="1" fill="hold" grpId="1" nodeType="withEffect">
                                  <p:stCondLst>
                                    <p:cond delay="0"/>
                                  </p:stCondLst>
                                  <p:childTnLst>
                                    <p:animScale>
                                      <p:cBhvr>
                                        <p:cTn id="10" dur="400" fill="hold"/>
                                        <p:tgtEl>
                                          <p:spTgt spid="8"/>
                                        </p:tgtEl>
                                      </p:cBhvr>
                                      <p:by x="0" y="100000"/>
                                    </p:animScale>
                                  </p:childTnLst>
                                </p:cTn>
                              </p:par>
                              <p:par>
                                <p:cTn id="11" presetID="10" presetClass="entr" presetSubtype="0" fill="hold" nodeType="withEffect">
                                  <p:stCondLst>
                                    <p:cond delay="9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950"/>
                                        <p:tgtEl>
                                          <p:spTgt spid="10"/>
                                        </p:tgtEl>
                                      </p:cBhvr>
                                    </p:animEffect>
                                  </p:childTnLst>
                                </p:cTn>
                              </p:par>
                              <p:par>
                                <p:cTn id="14" presetID="63" presetClass="path" presetSubtype="0" decel="100000" fill="hold" nodeType="withEffect">
                                  <p:stCondLst>
                                    <p:cond delay="900"/>
                                  </p:stCondLst>
                                  <p:childTnLst>
                                    <p:animMotion origin="layout" path="M -0.01455 -1.34362E-6 L -3.90605E-7 -1.34362E-6 " pathEditMode="relative" rAng="0" ptsTypes="AA">
                                      <p:cBhvr>
                                        <p:cTn id="15" dur="950" fill="hold"/>
                                        <p:tgtEl>
                                          <p:spTgt spid="10"/>
                                        </p:tgtEl>
                                        <p:attrNameLst>
                                          <p:attrName>ppt_x</p:attrName>
                                          <p:attrName>ppt_y</p:attrName>
                                        </p:attrNameLst>
                                      </p:cBhvr>
                                      <p:rCtr x="728" y="0"/>
                                    </p:animMotion>
                                  </p:childTnLst>
                                </p:cTn>
                              </p:par>
                              <p:par>
                                <p:cTn id="16" presetID="6" presetClass="emph" presetSubtype="0" accel="100000" autoRev="1" fill="hold" nodeType="withEffect">
                                  <p:stCondLst>
                                    <p:cond delay="200"/>
                                  </p:stCondLst>
                                  <p:childTnLst>
                                    <p:animScale>
                                      <p:cBhvr>
                                        <p:cTn id="17" dur="500" fill="hold"/>
                                        <p:tgtEl>
                                          <p:spTgt spid="10"/>
                                        </p:tgtEl>
                                      </p:cBhvr>
                                      <p:by x="92000" y="92000"/>
                                    </p:animScale>
                                  </p:childTnLst>
                                </p:cTn>
                              </p:par>
                              <p:par>
                                <p:cTn id="18" presetID="10" presetClass="entr" presetSubtype="0" fill="hold" grpId="0" nodeType="withEffect">
                                  <p:stCondLst>
                                    <p:cond delay="7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950"/>
                                        <p:tgtEl>
                                          <p:spTgt spid="9"/>
                                        </p:tgtEl>
                                      </p:cBhvr>
                                    </p:animEffect>
                                  </p:childTnLst>
                                </p:cTn>
                              </p:par>
                              <p:par>
                                <p:cTn id="21" presetID="63" presetClass="path" presetSubtype="0" decel="100000" fill="hold" grpId="1" nodeType="withEffect">
                                  <p:stCondLst>
                                    <p:cond delay="700"/>
                                  </p:stCondLst>
                                  <p:childTnLst>
                                    <p:animMotion origin="layout" path="M -0.01455 -1.34362E-6 L -3.90605E-7 -1.34362E-6 " pathEditMode="relative" rAng="0" ptsTypes="AA">
                                      <p:cBhvr>
                                        <p:cTn id="22" dur="950" fill="hold"/>
                                        <p:tgtEl>
                                          <p:spTgt spid="9"/>
                                        </p:tgtEl>
                                        <p:attrNameLst>
                                          <p:attrName>ppt_x</p:attrName>
                                          <p:attrName>ppt_y</p:attrName>
                                        </p:attrNameLst>
                                      </p:cBhvr>
                                      <p:rCtr x="728" y="0"/>
                                    </p:animMotion>
                                  </p:childTnLst>
                                </p:cTn>
                              </p:par>
                              <p:par>
                                <p:cTn id="23" presetID="6" presetClass="emph" presetSubtype="0" accel="100000" autoRev="1" fill="hold" grpId="2" nodeType="withEffect">
                                  <p:stCondLst>
                                    <p:cond delay="0"/>
                                  </p:stCondLst>
                                  <p:childTnLst>
                                    <p:animScale>
                                      <p:cBhvr>
                                        <p:cTn id="24" dur="500" fill="hold"/>
                                        <p:tgtEl>
                                          <p:spTgt spid="9"/>
                                        </p:tgtEl>
                                      </p:cBhvr>
                                      <p:by x="92000" y="92000"/>
                                    </p:animScale>
                                  </p:childTnLst>
                                </p:cTn>
                              </p:par>
                              <p:par>
                                <p:cTn id="25" presetID="10" presetClass="entr" presetSubtype="0" fill="hold" grpId="0" nodeType="withEffect">
                                  <p:stCondLst>
                                    <p:cond delay="8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950"/>
                                        <p:tgtEl>
                                          <p:spTgt spid="3"/>
                                        </p:tgtEl>
                                      </p:cBhvr>
                                    </p:animEffect>
                                  </p:childTnLst>
                                </p:cTn>
                              </p:par>
                              <p:par>
                                <p:cTn id="28" presetID="63" presetClass="path" presetSubtype="0" decel="100000" fill="hold" grpId="1" nodeType="withEffect">
                                  <p:stCondLst>
                                    <p:cond delay="800"/>
                                  </p:stCondLst>
                                  <p:childTnLst>
                                    <p:animMotion origin="layout" path="M -0.01455 -1.34362E-6 L -3.90605E-7 -1.34362E-6 " pathEditMode="relative" rAng="0" ptsTypes="AA">
                                      <p:cBhvr>
                                        <p:cTn id="29" dur="950" fill="hold"/>
                                        <p:tgtEl>
                                          <p:spTgt spid="3"/>
                                        </p:tgtEl>
                                        <p:attrNameLst>
                                          <p:attrName>ppt_x</p:attrName>
                                          <p:attrName>ppt_y</p:attrName>
                                        </p:attrNameLst>
                                      </p:cBhvr>
                                      <p:rCtr x="728" y="0"/>
                                    </p:animMotion>
                                  </p:childTnLst>
                                </p:cTn>
                              </p:par>
                              <p:par>
                                <p:cTn id="30" presetID="6" presetClass="emph" presetSubtype="0" accel="100000" autoRev="1" fill="hold" grpId="2" nodeType="withEffect">
                                  <p:stCondLst>
                                    <p:cond delay="100"/>
                                  </p:stCondLst>
                                  <p:childTnLst>
                                    <p:animScale>
                                      <p:cBhvr>
                                        <p:cTn id="31" dur="500" fill="hold"/>
                                        <p:tgtEl>
                                          <p:spTgt spid="3"/>
                                        </p:tgtEl>
                                      </p:cBhvr>
                                      <p:by x="92000" y="9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9" grpId="0"/>
      <p:bldP spid="9" grpId="1"/>
      <p:bldP spid="9" grpId="2"/>
      <p:bldP spid="3" grpId="0">
        <p:tmplLst>
          <p:tmpl>
            <p:tnLst>
              <p:par>
                <p:cTn presetID="10" presetClass="entr" presetSubtype="0" fill="hold" nodeType="withEffect">
                  <p:stCondLst>
                    <p:cond delay="800"/>
                  </p:stCondLst>
                  <p:childTnLst>
                    <p:set>
                      <p:cBhvr>
                        <p:cTn dur="1" fill="hold">
                          <p:stCondLst>
                            <p:cond delay="0"/>
                          </p:stCondLst>
                        </p:cTn>
                        <p:tgtEl>
                          <p:spTgt spid="3"/>
                        </p:tgtEl>
                        <p:attrNameLst>
                          <p:attrName>style.visibility</p:attrName>
                        </p:attrNameLst>
                      </p:cBhvr>
                      <p:to>
                        <p:strVal val="visible"/>
                      </p:to>
                    </p:set>
                    <p:animEffect transition="in" filter="fade">
                      <p:cBhvr>
                        <p:cTn dur="950"/>
                        <p:tgtEl>
                          <p:spTgt spid="3"/>
                        </p:tgtEl>
                      </p:cBhvr>
                    </p:animEffect>
                  </p:childTnLst>
                </p:cTn>
              </p:par>
            </p:tnLst>
          </p:tmpl>
        </p:tmplLst>
      </p:bldP>
      <p:bldP spid="3" grpId="1"/>
      <p:bldP spid="3" grpId="2"/>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659359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136987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756531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737406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4255349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25B9E2-62E8-495A-9B0A-997019D84D8E}" type="datetimeFigureOut">
              <a:rPr lang="en-US" smtClean="0"/>
              <a:t>6/8/2017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EEFFE-BF9B-4348-94FC-71C5CF354D1C}" type="slidenum">
              <a:rPr lang="en-US" smtClean="0"/>
              <a:t>‹#›</a:t>
            </a:fld>
            <a:endParaRPr lang="en-US"/>
          </a:p>
        </p:txBody>
      </p:sp>
    </p:spTree>
    <p:extLst>
      <p:ext uri="{BB962C8B-B14F-4D97-AF65-F5344CB8AC3E}">
        <p14:creationId xmlns:p14="http://schemas.microsoft.com/office/powerpoint/2010/main" val="562868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mo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269240" y="1186356"/>
            <a:ext cx="9859116" cy="2690921"/>
          </a:xfrm>
          <a:noFill/>
        </p:spPr>
        <p:txBody>
          <a:bodyPr tIns="91440" bIns="91440" anchor="t" anchorCtr="0">
            <a:no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bwMode="white">
          <a:xfrm>
            <a:off x="269240" y="3877276"/>
            <a:ext cx="9860674" cy="1793104"/>
          </a:xfrm>
          <a:noFill/>
        </p:spPr>
        <p:txBody>
          <a:bodyPr lIns="182880" tIns="146304" rIns="182880" bIns="146304">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7813254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269240" y="1186356"/>
            <a:ext cx="9859116" cy="3587473"/>
          </a:xfrm>
          <a:noFill/>
        </p:spPr>
        <p:txBody>
          <a:bodyPr tIns="91440" bIns="91440" anchor="t" anchorCtr="0">
            <a:no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19717842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Accent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84963411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Accent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80621296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Accent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41982204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Accent 4">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32320593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54496418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Accent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16604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Accent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51655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54340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E25B9E2-62E8-495A-9B0A-997019D84D8E}" type="datetimeFigureOut">
              <a:rPr lang="en-US" smtClean="0"/>
              <a:t>6/8/2017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EEFFE-BF9B-4348-94FC-71C5CF354D1C}" type="slidenum">
              <a:rPr lang="en-US" smtClean="0"/>
              <a:t>‹#›</a:t>
            </a:fld>
            <a:endParaRPr lang="en-US"/>
          </a:p>
        </p:txBody>
      </p:sp>
    </p:spTree>
    <p:extLst>
      <p:ext uri="{BB962C8B-B14F-4D97-AF65-F5344CB8AC3E}">
        <p14:creationId xmlns:p14="http://schemas.microsoft.com/office/powerpoint/2010/main" val="1220856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4">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08842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942960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 2015 Microsoft Corporation. All rights reserved. </a:t>
            </a:r>
          </a:p>
        </p:txBody>
      </p:sp>
      <p:pic>
        <p:nvPicPr>
          <p:cNvPr id="4" name="Picture 3"/>
          <p:cNvPicPr>
            <a:picLocks noChangeAspect="1"/>
          </p:cNvPicPr>
          <p:nvPr userDrawn="1"/>
        </p:nvPicPr>
        <p:blipFill>
          <a:blip r:embed="rId2"/>
          <a:stretch>
            <a:fillRect/>
          </a:stretch>
        </p:blipFill>
        <p:spPr>
          <a:xfrm>
            <a:off x="450205" y="3083652"/>
            <a:ext cx="3227129" cy="692059"/>
          </a:xfrm>
          <a:prstGeom prst="rect">
            <a:avLst/>
          </a:prstGeom>
        </p:spPr>
      </p:pic>
    </p:spTree>
    <p:extLst>
      <p:ext uri="{BB962C8B-B14F-4D97-AF65-F5344CB8AC3E}">
        <p14:creationId xmlns:p14="http://schemas.microsoft.com/office/powerpoint/2010/main" val="20793690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8181883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25B9E2-62E8-495A-9B0A-997019D84D8E}" type="datetimeFigureOut">
              <a:rPr lang="en-US" smtClean="0"/>
              <a:t>6/8/2017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6EEFFE-BF9B-4348-94FC-71C5CF354D1C}" type="slidenum">
              <a:rPr lang="en-US" smtClean="0"/>
              <a:t>‹#›</a:t>
            </a:fld>
            <a:endParaRPr lang="en-US"/>
          </a:p>
        </p:txBody>
      </p:sp>
    </p:spTree>
    <p:extLst>
      <p:ext uri="{BB962C8B-B14F-4D97-AF65-F5344CB8AC3E}">
        <p14:creationId xmlns:p14="http://schemas.microsoft.com/office/powerpoint/2010/main" val="16250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25B9E2-62E8-495A-9B0A-997019D84D8E}" type="datetimeFigureOut">
              <a:rPr lang="en-US" smtClean="0"/>
              <a:t>6/8/2017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6EEFFE-BF9B-4348-94FC-71C5CF354D1C}" type="slidenum">
              <a:rPr lang="en-US" smtClean="0"/>
              <a:t>‹#›</a:t>
            </a:fld>
            <a:endParaRPr lang="en-US"/>
          </a:p>
        </p:txBody>
      </p:sp>
    </p:spTree>
    <p:extLst>
      <p:ext uri="{BB962C8B-B14F-4D97-AF65-F5344CB8AC3E}">
        <p14:creationId xmlns:p14="http://schemas.microsoft.com/office/powerpoint/2010/main" val="2997209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25B9E2-62E8-495A-9B0A-997019D84D8E}" type="datetimeFigureOut">
              <a:rPr lang="en-US" smtClean="0"/>
              <a:t>6/8/2017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6EEFFE-BF9B-4348-94FC-71C5CF354D1C}" type="slidenum">
              <a:rPr lang="en-US" smtClean="0"/>
              <a:t>‹#›</a:t>
            </a:fld>
            <a:endParaRPr lang="en-US"/>
          </a:p>
        </p:txBody>
      </p:sp>
    </p:spTree>
    <p:extLst>
      <p:ext uri="{BB962C8B-B14F-4D97-AF65-F5344CB8AC3E}">
        <p14:creationId xmlns:p14="http://schemas.microsoft.com/office/powerpoint/2010/main" val="3168622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25B9E2-62E8-495A-9B0A-997019D84D8E}" type="datetimeFigureOut">
              <a:rPr lang="en-US" smtClean="0"/>
              <a:t>6/8/2017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6EEFFE-BF9B-4348-94FC-71C5CF354D1C}" type="slidenum">
              <a:rPr lang="en-US" smtClean="0"/>
              <a:t>‹#›</a:t>
            </a:fld>
            <a:endParaRPr lang="en-US"/>
          </a:p>
        </p:txBody>
      </p:sp>
    </p:spTree>
    <p:extLst>
      <p:ext uri="{BB962C8B-B14F-4D97-AF65-F5344CB8AC3E}">
        <p14:creationId xmlns:p14="http://schemas.microsoft.com/office/powerpoint/2010/main" val="22378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25B9E2-62E8-495A-9B0A-997019D84D8E}" type="datetimeFigureOut">
              <a:rPr lang="en-US" smtClean="0"/>
              <a:t>6/8/2017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6EEFFE-BF9B-4348-94FC-71C5CF354D1C}" type="slidenum">
              <a:rPr lang="en-US" smtClean="0"/>
              <a:t>‹#›</a:t>
            </a:fld>
            <a:endParaRPr lang="en-US"/>
          </a:p>
        </p:txBody>
      </p:sp>
    </p:spTree>
    <p:extLst>
      <p:ext uri="{BB962C8B-B14F-4D97-AF65-F5344CB8AC3E}">
        <p14:creationId xmlns:p14="http://schemas.microsoft.com/office/powerpoint/2010/main" val="3301755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25B9E2-62E8-495A-9B0A-997019D84D8E}" type="datetimeFigureOut">
              <a:rPr lang="en-US" smtClean="0"/>
              <a:t>6/8/2017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6EEFFE-BF9B-4348-94FC-71C5CF354D1C}" type="slidenum">
              <a:rPr lang="en-US" smtClean="0"/>
              <a:t>‹#›</a:t>
            </a:fld>
            <a:endParaRPr lang="en-US"/>
          </a:p>
        </p:txBody>
      </p:sp>
    </p:spTree>
    <p:extLst>
      <p:ext uri="{BB962C8B-B14F-4D97-AF65-F5344CB8AC3E}">
        <p14:creationId xmlns:p14="http://schemas.microsoft.com/office/powerpoint/2010/main" val="2106894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25B9E2-62E8-495A-9B0A-997019D84D8E}" type="datetimeFigureOut">
              <a:rPr lang="en-US" smtClean="0"/>
              <a:t>6/8/2017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6EEFFE-BF9B-4348-94FC-71C5CF354D1C}" type="slidenum">
              <a:rPr lang="en-US" smtClean="0"/>
              <a:t>‹#›</a:t>
            </a:fld>
            <a:endParaRPr lang="en-US"/>
          </a:p>
        </p:txBody>
      </p:sp>
    </p:spTree>
    <p:extLst>
      <p:ext uri="{BB962C8B-B14F-4D97-AF65-F5344CB8AC3E}">
        <p14:creationId xmlns:p14="http://schemas.microsoft.com/office/powerpoint/2010/main" val="4249198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4"/>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83941297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peter.stengard@microsoft.com"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hyperlink" Target="https://research.googleblog.com/2016/09/a-neural-network-for-machine.html" TargetMode="External"/><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hyperlink" Target="https://www.youtube.com/watch?v=nfoudtpBV68"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fortune.com/ai-artificial-intelligence-deep-machine-learning/" TargetMode="External"/><Relationship Id="rId7" Type="http://schemas.openxmlformats.org/officeDocument/2006/relationships/hyperlink" Target="https://arxiv.org/pdf/1609.08144.pdf" TargetMode="External"/><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hyperlink" Target="https://arxiv.org/pdf/1402.4735.pdf" TargetMode="External"/><Relationship Id="rId5" Type="http://schemas.openxmlformats.org/officeDocument/2006/relationships/hyperlink" Target="https://arxiv.org/pdf/1512.03385.pdf" TargetMode="External"/><Relationship Id="rId4" Type="http://schemas.openxmlformats.org/officeDocument/2006/relationships/hyperlink" Target="http://karpathy.github.io/2014/09/02/what-i-learned-from-competing-against-a-convnet-on-imagene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hyperlink" Target="https://arxiv.org/pdf/1512.03385.pdf" TargetMode="External"/><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hyperlink" Target="https://arxiv.org/pdf/1606.01781.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hyperlink" Target="http://colah.github.io/posts/2015-08-Understanding-LSTM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hyperlink" Target="https://arxiv.org/pdf/1511.08630.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karpathy.github.io/2015/03/30/breaking-convnets/" TargetMode="External"/><Relationship Id="rId2" Type="http://schemas.openxmlformats.org/officeDocument/2006/relationships/notesSlide" Target="../notesSlides/notesSlide39.xml"/><Relationship Id="rId1" Type="http://schemas.openxmlformats.org/officeDocument/2006/relationships/slideLayout" Target="../slideLayouts/slideLayout16.xml"/><Relationship Id="rId5" Type="http://schemas.openxmlformats.org/officeDocument/2006/relationships/hyperlink" Target="https://arxiv.org/pdf/1412.6572.pdf" TargetMode="Externa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hyperlink" Target="http://alt.qcri.org/semeval2016/task4/data/uploads/semeval2016_task4_report.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16.xml"/><Relationship Id="rId6" Type="http://schemas.openxmlformats.org/officeDocument/2006/relationships/comments" Target="../comments/comment1.xml"/><Relationship Id="rId5" Type="http://schemas.openxmlformats.org/officeDocument/2006/relationships/hyperlink" Target="https://arxiv.org/pdf/1605.07725.pdf" TargetMode="External"/><Relationship Id="rId4" Type="http://schemas.openxmlformats.org/officeDocument/2006/relationships/hyperlink" Target="https://arxiv.org/pdf/1611.01702.pdf"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arxiv.org/pdf/1606.01781.pdf" TargetMode="External"/><Relationship Id="rId2" Type="http://schemas.openxmlformats.org/officeDocument/2006/relationships/notesSlide" Target="../notesSlides/notesSlide44.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hyperlink" Target="https://arxiv.org/pdf/1611.01702.pdf" TargetMode="External"/><Relationship Id="rId2" Type="http://schemas.openxmlformats.org/officeDocument/2006/relationships/notesSlide" Target="../notesSlides/notesSlide45.xml"/><Relationship Id="rId1" Type="http://schemas.openxmlformats.org/officeDocument/2006/relationships/slideLayout" Target="../slideLayouts/slideLayout16.xml"/><Relationship Id="rId5" Type="http://schemas.openxmlformats.org/officeDocument/2006/relationships/hyperlink" Target="https://arxiv.org/pdf/1703.03864.pdf" TargetMode="External"/><Relationship Id="rId4" Type="http://schemas.openxmlformats.org/officeDocument/2006/relationships/hyperlink" Target="http://www.csl.sri.com/users/shalini/clstm_dlkdd16.pdf"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richliao.github.io/supervised/classification/2016/12/26/textclassifier-RNN/" TargetMode="External"/><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16.xml"/><Relationship Id="rId4" Type="http://schemas.openxmlformats.org/officeDocument/2006/relationships/image" Target="../media/image32.gif"/></Relationships>
</file>

<file path=ppt/slides/_rels/slide4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9.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16.xml"/><Relationship Id="rId4" Type="http://schemas.openxmlformats.org/officeDocument/2006/relationships/image" Target="../media/image37.jpg"/></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6274" y="754240"/>
            <a:ext cx="10635915" cy="3152013"/>
          </a:xfrm>
        </p:spPr>
        <p:txBody>
          <a:bodyPr/>
          <a:lstStyle/>
          <a:p>
            <a:pPr algn="ctr"/>
            <a:r>
              <a:rPr lang="en-US" sz="6600" dirty="0"/>
              <a:t>Developing Highly Scalable and Adaptive Text Analytics Solutions in the Cloud</a:t>
            </a:r>
          </a:p>
        </p:txBody>
      </p:sp>
      <p:sp>
        <p:nvSpPr>
          <p:cNvPr id="5" name="Title 2"/>
          <p:cNvSpPr txBox="1">
            <a:spLocks/>
          </p:cNvSpPr>
          <p:nvPr/>
        </p:nvSpPr>
        <p:spPr>
          <a:xfrm>
            <a:off x="866274" y="5261811"/>
            <a:ext cx="4652210" cy="1294243"/>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000" dirty="0"/>
              <a:t>Petter Stengård </a:t>
            </a:r>
          </a:p>
          <a:p>
            <a:r>
              <a:rPr lang="en-US" sz="2000" dirty="0">
                <a:hlinkClick r:id="rId3"/>
              </a:rPr>
              <a:t>peter.stengard@microsoft.com</a:t>
            </a:r>
            <a:endParaRPr lang="en-US" sz="2000" dirty="0"/>
          </a:p>
          <a:p>
            <a:r>
              <a:rPr lang="en-US" sz="2000" dirty="0"/>
              <a:t>Principal Data Scientist</a:t>
            </a:r>
          </a:p>
          <a:p>
            <a:r>
              <a:rPr lang="en-US" sz="2000" dirty="0"/>
              <a:t>Business Application, Platform and Intelligence</a:t>
            </a:r>
          </a:p>
        </p:txBody>
      </p:sp>
      <p:pic>
        <p:nvPicPr>
          <p:cNvPr id="15" name="Picture 14">
            <a:extLst>
              <a:ext uri="{FF2B5EF4-FFF2-40B4-BE49-F238E27FC236}">
                <a16:creationId xmlns:a16="http://schemas.microsoft.com/office/drawing/2014/main" id="{0E7749A2-5261-43E3-8C79-1E939F6AC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333" y="5193325"/>
            <a:ext cx="3709856" cy="1664675"/>
          </a:xfrm>
          <a:prstGeom prst="rect">
            <a:avLst/>
          </a:prstGeom>
        </p:spPr>
      </p:pic>
    </p:spTree>
    <p:extLst>
      <p:ext uri="{BB962C8B-B14F-4D97-AF65-F5344CB8AC3E}">
        <p14:creationId xmlns:p14="http://schemas.microsoft.com/office/powerpoint/2010/main" val="312652971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FA3991-81B2-4E52-A9E5-5862D6BD1DB3}"/>
              </a:ext>
            </a:extLst>
          </p:cNvPr>
          <p:cNvPicPr>
            <a:picLocks noChangeAspect="1"/>
          </p:cNvPicPr>
          <p:nvPr/>
        </p:nvPicPr>
        <p:blipFill>
          <a:blip r:embed="rId3"/>
          <a:stretch>
            <a:fillRect/>
          </a:stretch>
        </p:blipFill>
        <p:spPr>
          <a:xfrm>
            <a:off x="935182" y="781"/>
            <a:ext cx="10322811" cy="6857220"/>
          </a:xfrm>
          <a:prstGeom prst="rect">
            <a:avLst/>
          </a:prstGeom>
        </p:spPr>
      </p:pic>
    </p:spTree>
    <p:extLst>
      <p:ext uri="{BB962C8B-B14F-4D97-AF65-F5344CB8AC3E}">
        <p14:creationId xmlns:p14="http://schemas.microsoft.com/office/powerpoint/2010/main" val="335644176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9" y="1905094"/>
            <a:ext cx="11653523" cy="4046236"/>
          </a:xfrm>
        </p:spPr>
        <p:txBody>
          <a:bodyPr/>
          <a:lstStyle/>
          <a:p>
            <a:r>
              <a:rPr lang="en-US" dirty="0"/>
              <a:t>Reliability</a:t>
            </a:r>
          </a:p>
          <a:p>
            <a:r>
              <a:rPr lang="en-US" dirty="0"/>
              <a:t>Security</a:t>
            </a:r>
          </a:p>
          <a:p>
            <a:r>
              <a:rPr lang="en-US" dirty="0"/>
              <a:t>Scalability</a:t>
            </a:r>
          </a:p>
          <a:p>
            <a:r>
              <a:rPr lang="en-US" dirty="0"/>
              <a:t>Accuracy</a:t>
            </a:r>
          </a:p>
          <a:p>
            <a:r>
              <a:rPr lang="en-US" dirty="0"/>
              <a:t>Performance</a:t>
            </a:r>
          </a:p>
          <a:p>
            <a:r>
              <a:rPr lang="en-US" dirty="0"/>
              <a:t>Functionality</a:t>
            </a:r>
          </a:p>
        </p:txBody>
      </p:sp>
      <p:sp>
        <p:nvSpPr>
          <p:cNvPr id="2" name="Title 1"/>
          <p:cNvSpPr>
            <a:spLocks noGrp="1"/>
          </p:cNvSpPr>
          <p:nvPr>
            <p:ph type="title"/>
          </p:nvPr>
        </p:nvSpPr>
        <p:spPr/>
        <p:txBody>
          <a:bodyPr/>
          <a:lstStyle/>
          <a:p>
            <a:r>
              <a:rPr lang="en-US" dirty="0"/>
              <a:t>Why use Azure?</a:t>
            </a:r>
            <a:endParaRPr lang="en-US" sz="3921" dirty="0">
              <a:gradFill>
                <a:gsLst>
                  <a:gs pos="10101">
                    <a:schemeClr val="tx1"/>
                  </a:gs>
                  <a:gs pos="54000">
                    <a:schemeClr val="tx1"/>
                  </a:gs>
                </a:gsLst>
                <a:lin ang="5400000" scaled="0"/>
              </a:gradFill>
            </a:endParaRPr>
          </a:p>
        </p:txBody>
      </p:sp>
      <p:sp>
        <p:nvSpPr>
          <p:cNvPr id="21" name="TextBox 20">
            <a:extLst>
              <a:ext uri="{FF2B5EF4-FFF2-40B4-BE49-F238E27FC236}">
                <a16:creationId xmlns:a16="http://schemas.microsoft.com/office/drawing/2014/main" id="{F16B1E10-2163-4DB2-8D4C-FF0AEF21A94B}"/>
              </a:ext>
            </a:extLst>
          </p:cNvPr>
          <p:cNvSpPr txBox="1"/>
          <p:nvPr/>
        </p:nvSpPr>
        <p:spPr>
          <a:xfrm rot="19915226">
            <a:off x="3828624" y="2887953"/>
            <a:ext cx="6026078" cy="960263"/>
          </a:xfrm>
          <a:prstGeom prst="rect">
            <a:avLst/>
          </a:prstGeom>
          <a:noFill/>
        </p:spPr>
        <p:txBody>
          <a:bodyPr wrap="square" lIns="182880" tIns="146304" rIns="182880" bIns="146304" rtlCol="0">
            <a:spAutoFit/>
          </a:bodyPr>
          <a:lstStyle/>
          <a:p>
            <a:pPr>
              <a:lnSpc>
                <a:spcPct val="90000"/>
              </a:lnSpc>
              <a:spcAft>
                <a:spcPts val="600"/>
              </a:spcAft>
            </a:pPr>
            <a:r>
              <a:rPr lang="en-US" sz="4800" b="1" dirty="0">
                <a:solidFill>
                  <a:schemeClr val="accent1"/>
                </a:solidFill>
              </a:rPr>
              <a:t>99.9% Availability</a:t>
            </a:r>
          </a:p>
        </p:txBody>
      </p:sp>
    </p:spTree>
    <p:extLst>
      <p:ext uri="{BB962C8B-B14F-4D97-AF65-F5344CB8AC3E}">
        <p14:creationId xmlns:p14="http://schemas.microsoft.com/office/powerpoint/2010/main" val="100613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9" y="2286095"/>
            <a:ext cx="11046461" cy="2477473"/>
          </a:xfrm>
        </p:spPr>
        <p:txBody>
          <a:bodyPr/>
          <a:lstStyle/>
          <a:p>
            <a:r>
              <a:rPr lang="en-US" dirty="0"/>
              <a:t>Distant Supervision is a learning method that uses large amounts of weakly labeled training data (based on heuristics/rules)</a:t>
            </a:r>
          </a:p>
          <a:p>
            <a:endParaRPr lang="en-US" dirty="0"/>
          </a:p>
        </p:txBody>
      </p:sp>
      <p:sp>
        <p:nvSpPr>
          <p:cNvPr id="2" name="Title 1"/>
          <p:cNvSpPr>
            <a:spLocks noGrp="1"/>
          </p:cNvSpPr>
          <p:nvPr>
            <p:ph type="title"/>
          </p:nvPr>
        </p:nvSpPr>
        <p:spPr/>
        <p:txBody>
          <a:bodyPr/>
          <a:lstStyle/>
          <a:p>
            <a:r>
              <a:rPr lang="en-US" dirty="0"/>
              <a:t>What is Distant Supervision?</a:t>
            </a:r>
            <a:endParaRPr lang="en-US" sz="3921" dirty="0">
              <a:gradFill>
                <a:gsLst>
                  <a:gs pos="10101">
                    <a:schemeClr val="tx1"/>
                  </a:gs>
                  <a:gs pos="54000">
                    <a:schemeClr val="tx1"/>
                  </a:gs>
                </a:gsLst>
                <a:lin ang="5400000" scaled="0"/>
              </a:gradFill>
            </a:endParaRPr>
          </a:p>
        </p:txBody>
      </p:sp>
    </p:spTree>
    <p:extLst>
      <p:ext uri="{BB962C8B-B14F-4D97-AF65-F5344CB8AC3E}">
        <p14:creationId xmlns:p14="http://schemas.microsoft.com/office/powerpoint/2010/main" val="424879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9" y="1905094"/>
            <a:ext cx="11653523" cy="4468596"/>
          </a:xfrm>
        </p:spPr>
        <p:txBody>
          <a:bodyPr/>
          <a:lstStyle/>
          <a:p>
            <a:r>
              <a:rPr lang="en-US" dirty="0"/>
              <a:t>Acquiring human labeled data is time consuming and expensive in large volumes</a:t>
            </a:r>
          </a:p>
          <a:p>
            <a:r>
              <a:rPr lang="en-US" dirty="0"/>
              <a:t>We have access to vast amounts of unlabeled data</a:t>
            </a:r>
          </a:p>
          <a:p>
            <a:r>
              <a:rPr lang="en-US" dirty="0"/>
              <a:t>Suffers less from risks of overfitting and domain-dependence</a:t>
            </a:r>
          </a:p>
          <a:p>
            <a:r>
              <a:rPr lang="en-US" dirty="0"/>
              <a:t>Fast to scale to new languages</a:t>
            </a:r>
          </a:p>
          <a:p>
            <a:r>
              <a:rPr lang="en-US" dirty="0"/>
              <a:t>Simple to “refresh” models with new data</a:t>
            </a:r>
          </a:p>
        </p:txBody>
      </p:sp>
      <p:sp>
        <p:nvSpPr>
          <p:cNvPr id="2" name="Title 1"/>
          <p:cNvSpPr>
            <a:spLocks noGrp="1"/>
          </p:cNvSpPr>
          <p:nvPr>
            <p:ph type="title"/>
          </p:nvPr>
        </p:nvSpPr>
        <p:spPr/>
        <p:txBody>
          <a:bodyPr/>
          <a:lstStyle/>
          <a:p>
            <a:r>
              <a:rPr lang="en-US" dirty="0"/>
              <a:t>Why use Distant Supervision?</a:t>
            </a:r>
            <a:endParaRPr lang="en-US" sz="3921" dirty="0">
              <a:gradFill>
                <a:gsLst>
                  <a:gs pos="10101">
                    <a:schemeClr val="tx1"/>
                  </a:gs>
                  <a:gs pos="54000">
                    <a:schemeClr val="tx1"/>
                  </a:gs>
                </a:gsLst>
                <a:lin ang="5400000" scaled="0"/>
              </a:gradFill>
            </a:endParaRPr>
          </a:p>
        </p:txBody>
      </p:sp>
    </p:spTree>
    <p:extLst>
      <p:ext uri="{BB962C8B-B14F-4D97-AF65-F5344CB8AC3E}">
        <p14:creationId xmlns:p14="http://schemas.microsoft.com/office/powerpoint/2010/main" val="332208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Examples using emojis for Sentiment label</a:t>
            </a:r>
          </a:p>
        </p:txBody>
      </p:sp>
      <p:sp>
        <p:nvSpPr>
          <p:cNvPr id="5" name="Text Placeholder 4"/>
          <p:cNvSpPr>
            <a:spLocks noGrp="1"/>
          </p:cNvSpPr>
          <p:nvPr>
            <p:ph type="body" sz="quarter" idx="10"/>
          </p:nvPr>
        </p:nvSpPr>
        <p:spPr>
          <a:xfrm>
            <a:off x="269240" y="1197639"/>
            <a:ext cx="11653522" cy="4954346"/>
          </a:xfrm>
        </p:spPr>
        <p:txBody>
          <a:bodyPr/>
          <a:lstStyle/>
          <a:p>
            <a:r>
              <a:rPr lang="en-US" sz="2745" dirty="0"/>
              <a:t>Raw text:</a:t>
            </a:r>
          </a:p>
          <a:p>
            <a:r>
              <a:rPr lang="en-US" sz="2745" dirty="0"/>
              <a:t>“Aka the best manager ever 😎😎😎 http://t.co/bqm4spIuu7	twitter.com”</a:t>
            </a:r>
          </a:p>
          <a:p>
            <a:r>
              <a:rPr lang="en-US" sz="2745" dirty="0"/>
              <a:t>VW formatted:</a:t>
            </a:r>
          </a:p>
          <a:p>
            <a:r>
              <a:rPr lang="en-US" sz="2745" dirty="0"/>
              <a:t>1 '46_1 | </a:t>
            </a:r>
            <a:r>
              <a:rPr lang="en-US" sz="2745" dirty="0" err="1"/>
              <a:t>en^aka</a:t>
            </a:r>
            <a:r>
              <a:rPr lang="en-US" sz="2745" dirty="0"/>
              <a:t> </a:t>
            </a:r>
            <a:r>
              <a:rPr lang="en-US" sz="2745" dirty="0" err="1"/>
              <a:t>en^the</a:t>
            </a:r>
            <a:r>
              <a:rPr lang="en-US" sz="2745" dirty="0"/>
              <a:t> </a:t>
            </a:r>
            <a:r>
              <a:rPr lang="en-US" sz="2745" dirty="0" err="1"/>
              <a:t>en^best</a:t>
            </a:r>
            <a:r>
              <a:rPr lang="en-US" sz="2745" dirty="0"/>
              <a:t> </a:t>
            </a:r>
            <a:r>
              <a:rPr lang="en-US" sz="2745" dirty="0" err="1"/>
              <a:t>en^manager</a:t>
            </a:r>
            <a:r>
              <a:rPr lang="en-US" sz="2745" dirty="0"/>
              <a:t> </a:t>
            </a:r>
            <a:r>
              <a:rPr lang="en-US" sz="2745" dirty="0" err="1"/>
              <a:t>en^ever</a:t>
            </a:r>
            <a:br>
              <a:rPr lang="en-US" sz="2745" dirty="0"/>
            </a:br>
            <a:endParaRPr lang="en-US" sz="2745" dirty="0"/>
          </a:p>
          <a:p>
            <a:r>
              <a:rPr lang="en-US" sz="2745" dirty="0"/>
              <a:t>Raw text:</a:t>
            </a:r>
          </a:p>
          <a:p>
            <a:r>
              <a:rPr lang="en-US" sz="2745" dirty="0"/>
              <a:t>“now I have to struggle to go back to sleep 😒”</a:t>
            </a:r>
          </a:p>
          <a:p>
            <a:r>
              <a:rPr lang="en-US" sz="2745" dirty="0"/>
              <a:t>VW formatted:</a:t>
            </a:r>
          </a:p>
          <a:p>
            <a:r>
              <a:rPr lang="en-US" sz="2745" dirty="0"/>
              <a:t>-1 '188_-1 | </a:t>
            </a:r>
            <a:r>
              <a:rPr lang="en-US" sz="2745" dirty="0" err="1"/>
              <a:t>en^now</a:t>
            </a:r>
            <a:r>
              <a:rPr lang="en-US" sz="2745" dirty="0"/>
              <a:t> </a:t>
            </a:r>
            <a:r>
              <a:rPr lang="en-US" sz="2745" dirty="0" err="1"/>
              <a:t>en^i</a:t>
            </a:r>
            <a:r>
              <a:rPr lang="en-US" sz="2745" dirty="0"/>
              <a:t> </a:t>
            </a:r>
            <a:r>
              <a:rPr lang="en-US" sz="2745" dirty="0" err="1"/>
              <a:t>en^have</a:t>
            </a:r>
            <a:r>
              <a:rPr lang="en-US" sz="2745" dirty="0"/>
              <a:t> </a:t>
            </a:r>
            <a:r>
              <a:rPr lang="en-US" sz="2745" dirty="0" err="1"/>
              <a:t>en^to</a:t>
            </a:r>
            <a:r>
              <a:rPr lang="en-US" sz="2745" dirty="0"/>
              <a:t> </a:t>
            </a:r>
            <a:r>
              <a:rPr lang="en-US" sz="2745" dirty="0" err="1"/>
              <a:t>en^struggle</a:t>
            </a:r>
            <a:r>
              <a:rPr lang="en-US" sz="2745" dirty="0"/>
              <a:t> </a:t>
            </a:r>
            <a:r>
              <a:rPr lang="en-US" sz="2745" dirty="0" err="1"/>
              <a:t>en^to</a:t>
            </a:r>
            <a:r>
              <a:rPr lang="en-US" sz="2745" dirty="0"/>
              <a:t> </a:t>
            </a:r>
            <a:r>
              <a:rPr lang="en-US" sz="2745" dirty="0" err="1"/>
              <a:t>en^go</a:t>
            </a:r>
            <a:r>
              <a:rPr lang="en-US" sz="2745" dirty="0"/>
              <a:t> </a:t>
            </a:r>
            <a:r>
              <a:rPr lang="en-US" sz="2745" dirty="0" err="1"/>
              <a:t>en^back</a:t>
            </a:r>
            <a:r>
              <a:rPr lang="en-US" sz="2745" dirty="0"/>
              <a:t> </a:t>
            </a:r>
            <a:r>
              <a:rPr lang="en-US" sz="2745" dirty="0" err="1"/>
              <a:t>en^to</a:t>
            </a:r>
            <a:r>
              <a:rPr lang="en-US" sz="2745" dirty="0"/>
              <a:t> </a:t>
            </a:r>
            <a:r>
              <a:rPr lang="en-US" sz="2745" dirty="0" err="1"/>
              <a:t>en^sleep</a:t>
            </a:r>
            <a:endParaRPr lang="en-US" sz="2745" dirty="0"/>
          </a:p>
        </p:txBody>
      </p:sp>
    </p:spTree>
    <p:extLst>
      <p:ext uri="{BB962C8B-B14F-4D97-AF65-F5344CB8AC3E}">
        <p14:creationId xmlns:p14="http://schemas.microsoft.com/office/powerpoint/2010/main" val="308380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 Baseline Sentiment Model</a:t>
            </a:r>
            <a:endParaRPr lang="en-US" sz="3921" dirty="0">
              <a:gradFill>
                <a:gsLst>
                  <a:gs pos="10101">
                    <a:schemeClr val="tx1"/>
                  </a:gs>
                  <a:gs pos="54000">
                    <a:schemeClr val="tx1"/>
                  </a:gs>
                </a:gsLst>
                <a:lin ang="5400000" scaled="0"/>
              </a:gradFill>
            </a:endParaRPr>
          </a:p>
        </p:txBody>
      </p:sp>
      <p:sp>
        <p:nvSpPr>
          <p:cNvPr id="7" name="TextBox 6"/>
          <p:cNvSpPr txBox="1"/>
          <p:nvPr/>
        </p:nvSpPr>
        <p:spPr>
          <a:xfrm>
            <a:off x="6753088" y="1836638"/>
            <a:ext cx="3781694" cy="1267233"/>
          </a:xfrm>
          <a:prstGeom prst="rect">
            <a:avLst/>
          </a:prstGeom>
          <a:noFill/>
        </p:spPr>
        <p:txBody>
          <a:bodyPr wrap="square" lIns="179285" tIns="143428" rIns="179285" bIns="143428" rtlCol="0">
            <a:spAutoFit/>
          </a:bodyPr>
          <a:lstStyle/>
          <a:p>
            <a:pPr>
              <a:lnSpc>
                <a:spcPct val="90000"/>
              </a:lnSpc>
              <a:spcAft>
                <a:spcPts val="588"/>
              </a:spcAft>
            </a:pPr>
            <a:r>
              <a:rPr lang="en-US" sz="2353" dirty="0"/>
              <a:t>Large amount of social media posts labeled using distant-supervision</a:t>
            </a:r>
          </a:p>
        </p:txBody>
      </p:sp>
      <p:sp>
        <p:nvSpPr>
          <p:cNvPr id="9" name="TextBox 8"/>
          <p:cNvSpPr txBox="1"/>
          <p:nvPr/>
        </p:nvSpPr>
        <p:spPr>
          <a:xfrm>
            <a:off x="6753088" y="3644476"/>
            <a:ext cx="3781694" cy="615516"/>
          </a:xfrm>
          <a:prstGeom prst="rect">
            <a:avLst/>
          </a:prstGeom>
          <a:noFill/>
        </p:spPr>
        <p:txBody>
          <a:bodyPr wrap="square" lIns="179285" tIns="143428" rIns="179285" bIns="143428" rtlCol="0">
            <a:spAutoFit/>
          </a:bodyPr>
          <a:lstStyle/>
          <a:p>
            <a:pPr>
              <a:lnSpc>
                <a:spcPct val="90000"/>
              </a:lnSpc>
              <a:spcAft>
                <a:spcPts val="588"/>
              </a:spcAft>
            </a:pPr>
            <a:r>
              <a:rPr lang="en-US" sz="2353" dirty="0"/>
              <a:t>Native Sentiment lexicons</a:t>
            </a:r>
          </a:p>
        </p:txBody>
      </p:sp>
      <p:pic>
        <p:nvPicPr>
          <p:cNvPr id="3" name="Picture 2">
            <a:extLst>
              <a:ext uri="{FF2B5EF4-FFF2-40B4-BE49-F238E27FC236}">
                <a16:creationId xmlns:a16="http://schemas.microsoft.com/office/drawing/2014/main" id="{5FC4DD95-8E4D-49BF-8506-B9C98D9FCA2B}"/>
              </a:ext>
            </a:extLst>
          </p:cNvPr>
          <p:cNvPicPr>
            <a:picLocks noChangeAspect="1"/>
          </p:cNvPicPr>
          <p:nvPr/>
        </p:nvPicPr>
        <p:blipFill>
          <a:blip r:embed="rId3"/>
          <a:stretch>
            <a:fillRect/>
          </a:stretch>
        </p:blipFill>
        <p:spPr>
          <a:xfrm>
            <a:off x="1633537" y="1729084"/>
            <a:ext cx="4200525" cy="4448175"/>
          </a:xfrm>
          <a:prstGeom prst="rect">
            <a:avLst/>
          </a:prstGeom>
        </p:spPr>
      </p:pic>
      <p:cxnSp>
        <p:nvCxnSpPr>
          <p:cNvPr id="6" name="Straight Arrow Connector 5"/>
          <p:cNvCxnSpPr>
            <a:cxnSpLocks/>
            <a:stCxn id="7" idx="1"/>
          </p:cNvCxnSpPr>
          <p:nvPr/>
        </p:nvCxnSpPr>
        <p:spPr>
          <a:xfrm flipH="1">
            <a:off x="5415231" y="2470255"/>
            <a:ext cx="1337857" cy="75911"/>
          </a:xfrm>
          <a:prstGeom prst="straightConnector1">
            <a:avLst/>
          </a:prstGeom>
          <a:ln w="19050">
            <a:solidFill>
              <a:srgbClr val="000000"/>
            </a:solidFill>
            <a:headEnd type="none"/>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p:cNvCxnSpPr>
            <a:cxnSpLocks/>
          </p:cNvCxnSpPr>
          <p:nvPr/>
        </p:nvCxnSpPr>
        <p:spPr>
          <a:xfrm flipH="1" flipV="1">
            <a:off x="5380635" y="3945834"/>
            <a:ext cx="1337857" cy="6400"/>
          </a:xfrm>
          <a:prstGeom prst="straightConnector1">
            <a:avLst/>
          </a:prstGeom>
          <a:ln w="19050">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B0A4B4C-FA40-42B6-94ED-E479038DBF51}"/>
              </a:ext>
            </a:extLst>
          </p:cNvPr>
          <p:cNvSpPr txBox="1"/>
          <p:nvPr/>
        </p:nvSpPr>
        <p:spPr>
          <a:xfrm>
            <a:off x="6787682" y="4959798"/>
            <a:ext cx="3517777" cy="615516"/>
          </a:xfrm>
          <a:prstGeom prst="rect">
            <a:avLst/>
          </a:prstGeom>
          <a:noFill/>
        </p:spPr>
        <p:txBody>
          <a:bodyPr wrap="square" lIns="179285" tIns="143428" rIns="179285" bIns="143428" rtlCol="0">
            <a:spAutoFit/>
          </a:bodyPr>
          <a:lstStyle/>
          <a:p>
            <a:pPr>
              <a:lnSpc>
                <a:spcPct val="90000"/>
              </a:lnSpc>
              <a:spcAft>
                <a:spcPts val="588"/>
              </a:spcAft>
            </a:pPr>
            <a:r>
              <a:rPr lang="en-US" sz="2353" dirty="0"/>
              <a:t>Emoticon lexicon</a:t>
            </a:r>
          </a:p>
        </p:txBody>
      </p:sp>
      <p:cxnSp>
        <p:nvCxnSpPr>
          <p:cNvPr id="13" name="Straight Arrow Connector 12">
            <a:extLst>
              <a:ext uri="{FF2B5EF4-FFF2-40B4-BE49-F238E27FC236}">
                <a16:creationId xmlns:a16="http://schemas.microsoft.com/office/drawing/2014/main" id="{29BD612B-49C3-417E-84F5-E9CE17CDF5D8}"/>
              </a:ext>
            </a:extLst>
          </p:cNvPr>
          <p:cNvCxnSpPr>
            <a:cxnSpLocks/>
          </p:cNvCxnSpPr>
          <p:nvPr/>
        </p:nvCxnSpPr>
        <p:spPr>
          <a:xfrm flipH="1">
            <a:off x="5380635" y="5267556"/>
            <a:ext cx="1407047" cy="0"/>
          </a:xfrm>
          <a:prstGeom prst="straightConnector1">
            <a:avLst/>
          </a:prstGeom>
          <a:ln w="19050">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60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9" y="1905094"/>
            <a:ext cx="11653523" cy="2715537"/>
          </a:xfrm>
        </p:spPr>
        <p:txBody>
          <a:bodyPr/>
          <a:lstStyle/>
          <a:p>
            <a:r>
              <a:rPr lang="en-US" dirty="0"/>
              <a:t>Top-5 Most Positive</a:t>
            </a:r>
          </a:p>
          <a:p>
            <a:pPr marL="784338" lvl="1" indent="-448193">
              <a:buFont typeface="+mj-lt"/>
              <a:buAutoNum type="arabicPeriod"/>
            </a:pPr>
            <a:r>
              <a:rPr lang="en-US" dirty="0"/>
              <a:t>“no problem”</a:t>
            </a:r>
          </a:p>
          <a:p>
            <a:pPr marL="784338" lvl="1" indent="-448193">
              <a:buFont typeface="+mj-lt"/>
              <a:buAutoNum type="arabicPeriod"/>
            </a:pPr>
            <a:r>
              <a:rPr lang="en-US" dirty="0"/>
              <a:t>“omg </a:t>
            </a:r>
            <a:r>
              <a:rPr lang="en-US" dirty="0" err="1"/>
              <a:t>justin</a:t>
            </a:r>
            <a:r>
              <a:rPr lang="en-US" dirty="0"/>
              <a:t>”</a:t>
            </a:r>
          </a:p>
          <a:p>
            <a:pPr marL="784338" lvl="1" indent="-448193">
              <a:buFont typeface="+mj-lt"/>
              <a:buAutoNum type="arabicPeriod"/>
            </a:pPr>
            <a:r>
              <a:rPr lang="en-US" dirty="0"/>
              <a:t>“no </a:t>
            </a:r>
            <a:r>
              <a:rPr lang="en-US" dirty="0" err="1"/>
              <a:t>prob</a:t>
            </a:r>
            <a:r>
              <a:rPr lang="en-US" dirty="0"/>
              <a:t>”</a:t>
            </a:r>
          </a:p>
          <a:p>
            <a:pPr marL="784338" lvl="1" indent="-448193">
              <a:buFont typeface="+mj-lt"/>
              <a:buAutoNum type="arabicPeriod"/>
            </a:pPr>
            <a:r>
              <a:rPr lang="en-US" dirty="0"/>
              <a:t>“welcome”</a:t>
            </a:r>
          </a:p>
          <a:p>
            <a:pPr marL="784338" lvl="1" indent="-448193">
              <a:buFont typeface="+mj-lt"/>
              <a:buAutoNum type="arabicPeriod"/>
            </a:pPr>
            <a:r>
              <a:rPr lang="en-US" dirty="0"/>
              <a:t>“can’t wait”</a:t>
            </a:r>
          </a:p>
        </p:txBody>
      </p:sp>
      <p:sp>
        <p:nvSpPr>
          <p:cNvPr id="2" name="Title 1"/>
          <p:cNvSpPr>
            <a:spLocks noGrp="1"/>
          </p:cNvSpPr>
          <p:nvPr>
            <p:ph type="title"/>
          </p:nvPr>
        </p:nvSpPr>
        <p:spPr/>
        <p:txBody>
          <a:bodyPr/>
          <a:lstStyle/>
          <a:p>
            <a:r>
              <a:rPr lang="en-US" dirty="0"/>
              <a:t>Trained model - significant features</a:t>
            </a:r>
            <a:br>
              <a:rPr lang="en-US" dirty="0"/>
            </a:br>
            <a:endParaRPr lang="en-US" sz="3921" dirty="0">
              <a:gradFill>
                <a:gsLst>
                  <a:gs pos="10101">
                    <a:schemeClr val="tx1"/>
                  </a:gs>
                  <a:gs pos="54000">
                    <a:schemeClr val="tx1"/>
                  </a:gs>
                </a:gsLst>
                <a:lin ang="5400000" scaled="0"/>
              </a:gradFill>
            </a:endParaRPr>
          </a:p>
        </p:txBody>
      </p:sp>
    </p:spTree>
    <p:extLst>
      <p:ext uri="{BB962C8B-B14F-4D97-AF65-F5344CB8AC3E}">
        <p14:creationId xmlns:p14="http://schemas.microsoft.com/office/powerpoint/2010/main" val="233439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9" y="1905094"/>
            <a:ext cx="11653523" cy="3512094"/>
          </a:xfrm>
        </p:spPr>
        <p:txBody>
          <a:bodyPr/>
          <a:lstStyle/>
          <a:p>
            <a:r>
              <a:rPr lang="en-US" dirty="0"/>
              <a:t>Notables</a:t>
            </a:r>
          </a:p>
          <a:p>
            <a:pPr lvl="1"/>
            <a:r>
              <a:rPr lang="en-US" dirty="0"/>
              <a:t>“</a:t>
            </a:r>
            <a:r>
              <a:rPr lang="en-US" dirty="0" err="1"/>
              <a:t>hawt</a:t>
            </a:r>
            <a:r>
              <a:rPr lang="en-US" dirty="0"/>
              <a:t>”		(positive - having a wonderful time)</a:t>
            </a:r>
          </a:p>
          <a:p>
            <a:pPr lvl="1"/>
            <a:r>
              <a:rPr lang="en-US" dirty="0"/>
              <a:t>“</a:t>
            </a:r>
            <a:r>
              <a:rPr lang="en-US" dirty="0" err="1"/>
              <a:t>fave</a:t>
            </a:r>
            <a:r>
              <a:rPr lang="en-US" dirty="0"/>
              <a:t>”		(positive - favorite)</a:t>
            </a:r>
          </a:p>
          <a:p>
            <a:pPr lvl="1"/>
            <a:r>
              <a:rPr lang="en-US" dirty="0"/>
              <a:t>“should </a:t>
            </a:r>
            <a:r>
              <a:rPr lang="en-US" dirty="0" err="1"/>
              <a:t>deff</a:t>
            </a:r>
            <a:r>
              <a:rPr lang="en-US" dirty="0"/>
              <a:t>”	(positive - should definitely)</a:t>
            </a:r>
          </a:p>
          <a:p>
            <a:pPr lvl="1"/>
            <a:r>
              <a:rPr lang="en-US" dirty="0"/>
              <a:t>“brill”		(positive - brilliant)</a:t>
            </a:r>
          </a:p>
          <a:p>
            <a:pPr lvl="1"/>
            <a:r>
              <a:rPr lang="en-US" dirty="0"/>
              <a:t>“</a:t>
            </a:r>
            <a:r>
              <a:rPr lang="en-US" dirty="0" err="1"/>
              <a:t>fasho</a:t>
            </a:r>
            <a:r>
              <a:rPr lang="en-US" dirty="0"/>
              <a:t>”		(positive - for sure)</a:t>
            </a:r>
          </a:p>
          <a:p>
            <a:pPr lvl="1"/>
            <a:r>
              <a:rPr lang="en-US" dirty="0"/>
              <a:t>“</a:t>
            </a:r>
            <a:r>
              <a:rPr lang="en-US" dirty="0" err="1"/>
              <a:t>crine</a:t>
            </a:r>
            <a:r>
              <a:rPr lang="en-US" dirty="0"/>
              <a:t>”		(negative - I’m crying)</a:t>
            </a:r>
          </a:p>
          <a:p>
            <a:pPr lvl="1"/>
            <a:r>
              <a:rPr lang="en-US" dirty="0"/>
              <a:t>“</a:t>
            </a:r>
            <a:r>
              <a:rPr lang="en-US" dirty="0" err="1"/>
              <a:t>diam</a:t>
            </a:r>
            <a:r>
              <a:rPr lang="en-US" dirty="0"/>
              <a:t>”		(negative - “die in a mosh(pit)”)</a:t>
            </a:r>
          </a:p>
        </p:txBody>
      </p:sp>
      <p:sp>
        <p:nvSpPr>
          <p:cNvPr id="2" name="Title 1"/>
          <p:cNvSpPr>
            <a:spLocks noGrp="1"/>
          </p:cNvSpPr>
          <p:nvPr>
            <p:ph type="title"/>
          </p:nvPr>
        </p:nvSpPr>
        <p:spPr/>
        <p:txBody>
          <a:bodyPr/>
          <a:lstStyle/>
          <a:p>
            <a:r>
              <a:rPr lang="en-US" dirty="0"/>
              <a:t>Trained model significant features</a:t>
            </a:r>
            <a:br>
              <a:rPr lang="en-US" dirty="0"/>
            </a:br>
            <a:endParaRPr lang="en-US" sz="3921" dirty="0">
              <a:gradFill>
                <a:gsLst>
                  <a:gs pos="10101">
                    <a:schemeClr val="tx1"/>
                  </a:gs>
                  <a:gs pos="54000">
                    <a:schemeClr val="tx1"/>
                  </a:gs>
                </a:gsLst>
                <a:lin ang="5400000" scaled="0"/>
              </a:gradFill>
            </a:endParaRPr>
          </a:p>
        </p:txBody>
      </p:sp>
    </p:spTree>
    <p:extLst>
      <p:ext uri="{BB962C8B-B14F-4D97-AF65-F5344CB8AC3E}">
        <p14:creationId xmlns:p14="http://schemas.microsoft.com/office/powerpoint/2010/main" val="200564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9" y="1905094"/>
            <a:ext cx="11653523" cy="2317258"/>
          </a:xfrm>
        </p:spPr>
        <p:txBody>
          <a:bodyPr/>
          <a:lstStyle/>
          <a:p>
            <a:r>
              <a:rPr lang="en-US" dirty="0"/>
              <a:t>Further refinements necessary</a:t>
            </a:r>
          </a:p>
          <a:p>
            <a:pPr lvl="1"/>
            <a:r>
              <a:rPr lang="en-US" dirty="0"/>
              <a:t>“no school”	(positive)</a:t>
            </a:r>
          </a:p>
          <a:p>
            <a:pPr lvl="1"/>
            <a:r>
              <a:rPr lang="en-US" dirty="0"/>
              <a:t>“no class”	(positive - likely different in our domain)</a:t>
            </a:r>
          </a:p>
          <a:p>
            <a:pPr lvl="1"/>
            <a:r>
              <a:rPr lang="en-US" dirty="0"/>
              <a:t>“the man”	(positive: as in “you the man”)</a:t>
            </a:r>
          </a:p>
          <a:p>
            <a:pPr lvl="1"/>
            <a:r>
              <a:rPr lang="en-US" dirty="0"/>
              <a:t>“where are”	(negative: “where are you and I'm so sorry 😢 #</a:t>
            </a:r>
            <a:r>
              <a:rPr lang="en-US" dirty="0" err="1"/>
              <a:t>imissyou</a:t>
            </a:r>
            <a:r>
              <a:rPr lang="en-US" dirty="0"/>
              <a:t>")</a:t>
            </a:r>
          </a:p>
        </p:txBody>
      </p:sp>
      <p:sp>
        <p:nvSpPr>
          <p:cNvPr id="2" name="Title 1"/>
          <p:cNvSpPr>
            <a:spLocks noGrp="1"/>
          </p:cNvSpPr>
          <p:nvPr>
            <p:ph type="title"/>
          </p:nvPr>
        </p:nvSpPr>
        <p:spPr/>
        <p:txBody>
          <a:bodyPr/>
          <a:lstStyle/>
          <a:p>
            <a:r>
              <a:rPr lang="en-US" dirty="0"/>
              <a:t>Trained model significant features</a:t>
            </a:r>
            <a:br>
              <a:rPr lang="en-US" dirty="0"/>
            </a:br>
            <a:endParaRPr lang="en-US" sz="3921" dirty="0">
              <a:gradFill>
                <a:gsLst>
                  <a:gs pos="10101">
                    <a:schemeClr val="tx1"/>
                  </a:gs>
                  <a:gs pos="54000">
                    <a:schemeClr val="tx1"/>
                  </a:gs>
                </a:gsLst>
                <a:lin ang="5400000" scaled="0"/>
              </a:gradFill>
            </a:endParaRPr>
          </a:p>
        </p:txBody>
      </p:sp>
    </p:spTree>
    <p:extLst>
      <p:ext uri="{BB962C8B-B14F-4D97-AF65-F5344CB8AC3E}">
        <p14:creationId xmlns:p14="http://schemas.microsoft.com/office/powerpoint/2010/main" val="161551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4DA930-0E96-4F4B-B7B4-2DB9C219B6A4}"/>
              </a:ext>
            </a:extLst>
          </p:cNvPr>
          <p:cNvPicPr>
            <a:picLocks noChangeAspect="1"/>
          </p:cNvPicPr>
          <p:nvPr/>
        </p:nvPicPr>
        <p:blipFill>
          <a:blip r:embed="rId3"/>
          <a:stretch>
            <a:fillRect/>
          </a:stretch>
        </p:blipFill>
        <p:spPr>
          <a:xfrm>
            <a:off x="793320" y="0"/>
            <a:ext cx="10605360" cy="6858000"/>
          </a:xfrm>
          <a:prstGeom prst="rect">
            <a:avLst/>
          </a:prstGeom>
        </p:spPr>
      </p:pic>
      <p:sp>
        <p:nvSpPr>
          <p:cNvPr id="2" name="Rectangle: Rounded Corners 1">
            <a:extLst>
              <a:ext uri="{FF2B5EF4-FFF2-40B4-BE49-F238E27FC236}">
                <a16:creationId xmlns:a16="http://schemas.microsoft.com/office/drawing/2014/main" id="{B0F062AF-47FC-438B-9204-6A1F01027438}"/>
              </a:ext>
            </a:extLst>
          </p:cNvPr>
          <p:cNvSpPr/>
          <p:nvPr/>
        </p:nvSpPr>
        <p:spPr bwMode="auto">
          <a:xfrm>
            <a:off x="4756484" y="4740442"/>
            <a:ext cx="4106779" cy="1483895"/>
          </a:xfrm>
          <a:prstGeom prst="roundRect">
            <a:avLst/>
          </a:prstGeom>
          <a:no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94813706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8A8897-A4A8-4B5E-8E59-5819482304AF}"/>
              </a:ext>
            </a:extLst>
          </p:cNvPr>
          <p:cNvSpPr>
            <a:spLocks noGrp="1"/>
          </p:cNvSpPr>
          <p:nvPr>
            <p:ph type="title"/>
          </p:nvPr>
        </p:nvSpPr>
        <p:spPr>
          <a:xfrm>
            <a:off x="250190" y="537162"/>
            <a:ext cx="9768453" cy="1053514"/>
          </a:xfrm>
        </p:spPr>
        <p:txBody>
          <a:bodyPr/>
          <a:lstStyle/>
          <a:p>
            <a:pPr algn="ctr"/>
            <a:r>
              <a:rPr lang="en-US" sz="4800" dirty="0"/>
              <a:t>Presentation</a:t>
            </a:r>
            <a:r>
              <a:rPr lang="en-US" dirty="0"/>
              <a:t> Outline</a:t>
            </a:r>
            <a:br>
              <a:rPr lang="en-US" dirty="0"/>
            </a:br>
            <a:endParaRPr lang="en-US" dirty="0"/>
          </a:p>
        </p:txBody>
      </p:sp>
      <p:sp>
        <p:nvSpPr>
          <p:cNvPr id="2" name="TextBox 1">
            <a:extLst>
              <a:ext uri="{FF2B5EF4-FFF2-40B4-BE49-F238E27FC236}">
                <a16:creationId xmlns:a16="http://schemas.microsoft.com/office/drawing/2014/main" id="{9AC81808-F40F-4DBE-9F17-1ACB01BA5805}"/>
              </a:ext>
            </a:extLst>
          </p:cNvPr>
          <p:cNvSpPr txBox="1"/>
          <p:nvPr/>
        </p:nvSpPr>
        <p:spPr>
          <a:xfrm>
            <a:off x="1496585" y="2371725"/>
            <a:ext cx="9201150" cy="1778949"/>
          </a:xfrm>
          <a:prstGeom prst="rect">
            <a:avLst/>
          </a:prstGeom>
          <a:noFill/>
        </p:spPr>
        <p:txBody>
          <a:bodyPr wrap="square" lIns="182880" tIns="146304" rIns="182880" bIns="146304" rtlCol="0">
            <a:spAutoFit/>
          </a:bodyPr>
          <a:lstStyle/>
          <a:p>
            <a:pPr marL="457200" indent="-457200">
              <a:lnSpc>
                <a:spcPct val="90000"/>
              </a:lnSpc>
              <a:spcAft>
                <a:spcPts val="600"/>
              </a:spcAft>
              <a:buFont typeface="+mj-lt"/>
              <a:buAutoNum type="arabicPeriod"/>
            </a:pPr>
            <a:r>
              <a:rPr lang="en-US" sz="3200" dirty="0">
                <a:gradFill>
                  <a:gsLst>
                    <a:gs pos="2917">
                      <a:schemeClr val="tx1"/>
                    </a:gs>
                    <a:gs pos="30000">
                      <a:schemeClr val="tx1"/>
                    </a:gs>
                  </a:gsLst>
                  <a:lin ang="5400000" scaled="0"/>
                </a:gradFill>
              </a:rPr>
              <a:t>Developing Scalable Text Analytics Solutions</a:t>
            </a:r>
          </a:p>
          <a:p>
            <a:pPr marL="457200" indent="-457200">
              <a:lnSpc>
                <a:spcPct val="90000"/>
              </a:lnSpc>
              <a:spcAft>
                <a:spcPts val="600"/>
              </a:spcAft>
              <a:buFont typeface="+mj-lt"/>
              <a:buAutoNum type="arabicPeriod"/>
            </a:pPr>
            <a:r>
              <a:rPr lang="en-US" sz="3200" dirty="0">
                <a:gradFill>
                  <a:gsLst>
                    <a:gs pos="2917">
                      <a:schemeClr val="tx1"/>
                    </a:gs>
                    <a:gs pos="30000">
                      <a:schemeClr val="tx1"/>
                    </a:gs>
                  </a:gsLst>
                  <a:lin ang="5400000" scaled="0"/>
                </a:gradFill>
              </a:rPr>
              <a:t>Deep Learning for Text Analytics</a:t>
            </a:r>
          </a:p>
          <a:p>
            <a:pPr marL="457200" indent="-457200">
              <a:lnSpc>
                <a:spcPct val="90000"/>
              </a:lnSpc>
              <a:spcAft>
                <a:spcPts val="600"/>
              </a:spcAft>
              <a:buFont typeface="+mj-lt"/>
              <a:buAutoNum type="arabicPeriod"/>
            </a:pPr>
            <a:r>
              <a:rPr lang="en-US" sz="3200" dirty="0">
                <a:gradFill>
                  <a:gsLst>
                    <a:gs pos="2917">
                      <a:schemeClr val="tx1"/>
                    </a:gs>
                    <a:gs pos="30000">
                      <a:schemeClr val="tx1"/>
                    </a:gs>
                  </a:gsLst>
                  <a:lin ang="5400000" scaled="0"/>
                </a:gradFill>
              </a:rPr>
              <a:t>Something Slightly Different</a:t>
            </a:r>
          </a:p>
        </p:txBody>
      </p:sp>
    </p:spTree>
    <p:extLst>
      <p:ext uri="{BB962C8B-B14F-4D97-AF65-F5344CB8AC3E}">
        <p14:creationId xmlns:p14="http://schemas.microsoft.com/office/powerpoint/2010/main" val="12154987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40" y="2089817"/>
            <a:ext cx="11653523" cy="1735860"/>
          </a:xfrm>
        </p:spPr>
        <p:txBody>
          <a:bodyPr/>
          <a:lstStyle/>
          <a:p>
            <a:pPr marL="0" indent="0">
              <a:buNone/>
            </a:pPr>
            <a:r>
              <a:rPr lang="en-US" sz="2400" dirty="0">
                <a:latin typeface="+mn-lt"/>
              </a:rPr>
              <a:t>Does this statement reflect positive or negative sentiment?</a:t>
            </a:r>
          </a:p>
          <a:p>
            <a:pPr marL="0" indent="0">
              <a:buNone/>
            </a:pPr>
            <a:endParaRPr lang="en-US" sz="2400" dirty="0">
              <a:latin typeface="+mn-lt"/>
            </a:endParaRPr>
          </a:p>
          <a:p>
            <a:pPr marL="0" indent="0">
              <a:buNone/>
            </a:pPr>
            <a:r>
              <a:rPr lang="en-US" sz="2400" b="1" dirty="0">
                <a:solidFill>
                  <a:srgbClr val="FFFF00"/>
                </a:solidFill>
              </a:rPr>
              <a:t>“</a:t>
            </a:r>
            <a:r>
              <a:rPr lang="en-US" sz="2400" b="1" dirty="0" err="1">
                <a:solidFill>
                  <a:srgbClr val="FFFF00"/>
                </a:solidFill>
              </a:rPr>
              <a:t>easyJet</a:t>
            </a:r>
            <a:r>
              <a:rPr lang="en-US" sz="2400" b="1" dirty="0">
                <a:solidFill>
                  <a:srgbClr val="FFFF00"/>
                </a:solidFill>
              </a:rPr>
              <a:t> or Lufthansa????? I prefer KLM!”</a:t>
            </a:r>
          </a:p>
          <a:p>
            <a:pPr marL="0" indent="0">
              <a:buNone/>
            </a:pPr>
            <a:endParaRPr lang="en-US" sz="2400" dirty="0">
              <a:latin typeface="+mn-lt"/>
            </a:endParaRPr>
          </a:p>
        </p:txBody>
      </p:sp>
      <p:sp>
        <p:nvSpPr>
          <p:cNvPr id="2" name="Title 1"/>
          <p:cNvSpPr>
            <a:spLocks noGrp="1"/>
          </p:cNvSpPr>
          <p:nvPr>
            <p:ph type="title"/>
          </p:nvPr>
        </p:nvSpPr>
        <p:spPr/>
        <p:txBody>
          <a:bodyPr/>
          <a:lstStyle/>
          <a:p>
            <a:r>
              <a:rPr lang="en-US" sz="4800" dirty="0">
                <a:gradFill>
                  <a:gsLst>
                    <a:gs pos="10101">
                      <a:schemeClr val="tx1"/>
                    </a:gs>
                    <a:gs pos="54000">
                      <a:schemeClr val="tx1"/>
                    </a:gs>
                  </a:gsLst>
                  <a:lin ang="5400000" scaled="0"/>
                </a:gradFill>
              </a:rPr>
              <a:t>In real-estate - Location is everything!</a:t>
            </a:r>
            <a:br>
              <a:rPr lang="en-US" sz="4800" dirty="0">
                <a:gradFill>
                  <a:gsLst>
                    <a:gs pos="10101">
                      <a:schemeClr val="tx1"/>
                    </a:gs>
                    <a:gs pos="54000">
                      <a:schemeClr val="tx1"/>
                    </a:gs>
                  </a:gsLst>
                  <a:lin ang="5400000" scaled="0"/>
                </a:gradFill>
              </a:rPr>
            </a:br>
            <a:r>
              <a:rPr lang="en-US" sz="4800" dirty="0">
                <a:gradFill>
                  <a:gsLst>
                    <a:gs pos="10101">
                      <a:schemeClr val="tx1"/>
                    </a:gs>
                    <a:gs pos="54000">
                      <a:schemeClr val="tx1"/>
                    </a:gs>
                  </a:gsLst>
                  <a:lin ang="5400000" scaled="0"/>
                </a:gradFill>
              </a:rPr>
              <a:t>In text analytics - Context is everything!</a:t>
            </a:r>
          </a:p>
        </p:txBody>
      </p:sp>
      <p:sp>
        <p:nvSpPr>
          <p:cNvPr id="4" name="TextBox 3">
            <a:extLst>
              <a:ext uri="{FF2B5EF4-FFF2-40B4-BE49-F238E27FC236}">
                <a16:creationId xmlns:a16="http://schemas.microsoft.com/office/drawing/2014/main" id="{F38020EC-BAD6-4628-BA60-7B4E77CB18D6}"/>
              </a:ext>
            </a:extLst>
          </p:cNvPr>
          <p:cNvSpPr txBox="1"/>
          <p:nvPr/>
        </p:nvSpPr>
        <p:spPr>
          <a:xfrm>
            <a:off x="269240" y="3739953"/>
            <a:ext cx="1143243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It depends on the context - In this case, who is the interpreter?</a:t>
            </a:r>
          </a:p>
        </p:txBody>
      </p:sp>
    </p:spTree>
    <p:extLst>
      <p:ext uri="{BB962C8B-B14F-4D97-AF65-F5344CB8AC3E}">
        <p14:creationId xmlns:p14="http://schemas.microsoft.com/office/powerpoint/2010/main" val="337968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41" y="2089817"/>
            <a:ext cx="11008360" cy="1994392"/>
          </a:xfrm>
        </p:spPr>
        <p:txBody>
          <a:bodyPr/>
          <a:lstStyle/>
          <a:p>
            <a:pPr marL="0" indent="0">
              <a:buNone/>
            </a:pPr>
            <a:r>
              <a:rPr lang="en-US" sz="2400" dirty="0">
                <a:latin typeface="+mn-lt"/>
              </a:rPr>
              <a:t>In another situation, context may be the “topic” of the text.</a:t>
            </a:r>
          </a:p>
          <a:p>
            <a:pPr marL="0" indent="0">
              <a:buNone/>
            </a:pPr>
            <a:endParaRPr lang="en-US" sz="2400" dirty="0">
              <a:latin typeface="+mn-lt"/>
            </a:endParaRPr>
          </a:p>
          <a:p>
            <a:pPr marL="0" indent="0">
              <a:buNone/>
            </a:pPr>
            <a:r>
              <a:rPr lang="en-US" sz="2400" dirty="0">
                <a:latin typeface="+mn-lt"/>
              </a:rPr>
              <a:t>E.g. “tears” and “crying” are generally interpreted as negative in social media domains, however, not so in movie reviews.</a:t>
            </a:r>
            <a:br>
              <a:rPr lang="en-US" sz="2400" dirty="0">
                <a:latin typeface="+mn-lt"/>
              </a:rPr>
            </a:br>
            <a:r>
              <a:rPr lang="en-US" sz="2400" dirty="0">
                <a:latin typeface="+mn-lt"/>
              </a:rPr>
              <a:t>Movie reviews claiming people were “brought to tears” are most often positive.</a:t>
            </a:r>
          </a:p>
        </p:txBody>
      </p:sp>
      <p:sp>
        <p:nvSpPr>
          <p:cNvPr id="2" name="Title 1"/>
          <p:cNvSpPr>
            <a:spLocks noGrp="1"/>
          </p:cNvSpPr>
          <p:nvPr>
            <p:ph type="title"/>
          </p:nvPr>
        </p:nvSpPr>
        <p:spPr/>
        <p:txBody>
          <a:bodyPr/>
          <a:lstStyle/>
          <a:p>
            <a:r>
              <a:rPr lang="en-US" sz="4800" dirty="0">
                <a:gradFill>
                  <a:gsLst>
                    <a:gs pos="10101">
                      <a:schemeClr val="tx1"/>
                    </a:gs>
                    <a:gs pos="54000">
                      <a:schemeClr val="tx1"/>
                    </a:gs>
                  </a:gsLst>
                  <a:lin ang="5400000" scaled="0"/>
                </a:gradFill>
              </a:rPr>
              <a:t>Context</a:t>
            </a:r>
          </a:p>
        </p:txBody>
      </p:sp>
    </p:spTree>
    <p:extLst>
      <p:ext uri="{BB962C8B-B14F-4D97-AF65-F5344CB8AC3E}">
        <p14:creationId xmlns:p14="http://schemas.microsoft.com/office/powerpoint/2010/main" val="136463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9" y="1337342"/>
            <a:ext cx="11653523" cy="4890954"/>
          </a:xfrm>
        </p:spPr>
        <p:txBody>
          <a:bodyPr/>
          <a:lstStyle/>
          <a:p>
            <a:pPr marL="728314" indent="-728314">
              <a:buFont typeface="+mj-lt"/>
              <a:buAutoNum type="arabicPeriod"/>
            </a:pPr>
            <a:r>
              <a:rPr lang="en-US" dirty="0"/>
              <a:t>Customers initially use baseline model web service</a:t>
            </a:r>
          </a:p>
          <a:p>
            <a:pPr marL="728314" indent="-728314">
              <a:buFont typeface="+mj-lt"/>
              <a:buAutoNum type="arabicPeriod"/>
            </a:pPr>
            <a:r>
              <a:rPr lang="en-US" dirty="0"/>
              <a:t>As they curate sentiment (edit predictions), a customer specific model and scoring service is created</a:t>
            </a:r>
          </a:p>
          <a:p>
            <a:pPr marL="728314" indent="-728314">
              <a:buFont typeface="+mj-lt"/>
              <a:buAutoNum type="arabicPeriod"/>
            </a:pPr>
            <a:r>
              <a:rPr lang="en-US" dirty="0"/>
              <a:t>Customer models are automatically retrained and scoring services updated continuously</a:t>
            </a:r>
          </a:p>
          <a:p>
            <a:pPr marL="728314" indent="-728314">
              <a:buFont typeface="+mj-lt"/>
              <a:buAutoNum type="arabicPeriod"/>
            </a:pPr>
            <a:r>
              <a:rPr lang="en-US" dirty="0"/>
              <a:t>Thousands of our customers are running on their customer specific models</a:t>
            </a:r>
          </a:p>
        </p:txBody>
      </p:sp>
      <p:sp>
        <p:nvSpPr>
          <p:cNvPr id="2" name="Title 1"/>
          <p:cNvSpPr>
            <a:spLocks noGrp="1"/>
          </p:cNvSpPr>
          <p:nvPr>
            <p:ph type="title"/>
          </p:nvPr>
        </p:nvSpPr>
        <p:spPr/>
        <p:txBody>
          <a:bodyPr/>
          <a:lstStyle/>
          <a:p>
            <a:r>
              <a:rPr lang="en-US" dirty="0"/>
              <a:t>Context is captured through Adaptive Learning</a:t>
            </a:r>
            <a:endParaRPr lang="en-US" sz="3921" dirty="0">
              <a:gradFill>
                <a:gsLst>
                  <a:gs pos="10101">
                    <a:schemeClr val="tx1"/>
                  </a:gs>
                  <a:gs pos="54000">
                    <a:schemeClr val="tx1"/>
                  </a:gs>
                </a:gsLst>
                <a:lin ang="5400000" scaled="0"/>
              </a:gradFill>
            </a:endParaRPr>
          </a:p>
        </p:txBody>
      </p:sp>
    </p:spTree>
    <p:extLst>
      <p:ext uri="{BB962C8B-B14F-4D97-AF65-F5344CB8AC3E}">
        <p14:creationId xmlns:p14="http://schemas.microsoft.com/office/powerpoint/2010/main" val="10162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9331DA-E42E-4A14-AF6D-1A36BACF606F}"/>
              </a:ext>
            </a:extLst>
          </p:cNvPr>
          <p:cNvPicPr>
            <a:picLocks noChangeAspect="1"/>
          </p:cNvPicPr>
          <p:nvPr/>
        </p:nvPicPr>
        <p:blipFill>
          <a:blip r:embed="rId3"/>
          <a:stretch>
            <a:fillRect/>
          </a:stretch>
        </p:blipFill>
        <p:spPr>
          <a:xfrm>
            <a:off x="103057" y="0"/>
            <a:ext cx="11985885" cy="6858000"/>
          </a:xfrm>
          <a:prstGeom prst="rect">
            <a:avLst/>
          </a:prstGeom>
        </p:spPr>
      </p:pic>
    </p:spTree>
    <p:extLst>
      <p:ext uri="{BB962C8B-B14F-4D97-AF65-F5344CB8AC3E}">
        <p14:creationId xmlns:p14="http://schemas.microsoft.com/office/powerpoint/2010/main" val="65795084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Web Service</a:t>
            </a:r>
            <a:endParaRPr lang="en-US" sz="3921" dirty="0">
              <a:gradFill>
                <a:gsLst>
                  <a:gs pos="10101">
                    <a:schemeClr val="tx1"/>
                  </a:gs>
                  <a:gs pos="54000">
                    <a:schemeClr val="tx1"/>
                  </a:gs>
                </a:gsLst>
                <a:lin ang="5400000" scaled="0"/>
              </a:gradFill>
            </a:endParaRPr>
          </a:p>
        </p:txBody>
      </p:sp>
      <p:pic>
        <p:nvPicPr>
          <p:cNvPr id="5" name="Picture 4"/>
          <p:cNvPicPr>
            <a:picLocks noChangeAspect="1"/>
          </p:cNvPicPr>
          <p:nvPr/>
        </p:nvPicPr>
        <p:blipFill>
          <a:blip r:embed="rId3"/>
          <a:stretch>
            <a:fillRect/>
          </a:stretch>
        </p:blipFill>
        <p:spPr>
          <a:xfrm>
            <a:off x="3182620" y="2009661"/>
            <a:ext cx="3613713" cy="3473646"/>
          </a:xfrm>
          <a:prstGeom prst="rect">
            <a:avLst/>
          </a:prstGeom>
        </p:spPr>
      </p:pic>
      <p:cxnSp>
        <p:nvCxnSpPr>
          <p:cNvPr id="6" name="Straight Arrow Connector 5"/>
          <p:cNvCxnSpPr/>
          <p:nvPr/>
        </p:nvCxnSpPr>
        <p:spPr>
          <a:xfrm flipH="1">
            <a:off x="6426354" y="2926061"/>
            <a:ext cx="1231610" cy="522265"/>
          </a:xfrm>
          <a:prstGeom prst="straightConnector1">
            <a:avLst/>
          </a:prstGeom>
          <a:ln w="19050">
            <a:solidFill>
              <a:srgbClr val="000000"/>
            </a:solidFill>
            <a:headEnd type="none"/>
            <a:tailEnd type="triangle"/>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657964" y="2380412"/>
            <a:ext cx="3592479" cy="941386"/>
          </a:xfrm>
          <a:prstGeom prst="rect">
            <a:avLst/>
          </a:prstGeom>
          <a:noFill/>
        </p:spPr>
        <p:txBody>
          <a:bodyPr wrap="square" lIns="179285" tIns="143428" rIns="179285" bIns="143428" rtlCol="0">
            <a:spAutoFit/>
          </a:bodyPr>
          <a:lstStyle/>
          <a:p>
            <a:pPr>
              <a:lnSpc>
                <a:spcPct val="90000"/>
              </a:lnSpc>
              <a:spcAft>
                <a:spcPts val="588"/>
              </a:spcAft>
            </a:pPr>
            <a:r>
              <a:rPr lang="en-US" sz="2353" dirty="0"/>
              <a:t>Processed customer data gets added here</a:t>
            </a:r>
          </a:p>
        </p:txBody>
      </p:sp>
      <p:cxnSp>
        <p:nvCxnSpPr>
          <p:cNvPr id="8" name="Straight Arrow Connector 7"/>
          <p:cNvCxnSpPr/>
          <p:nvPr/>
        </p:nvCxnSpPr>
        <p:spPr>
          <a:xfrm flipH="1">
            <a:off x="6426354" y="4238198"/>
            <a:ext cx="1231610" cy="522265"/>
          </a:xfrm>
          <a:prstGeom prst="straightConnector1">
            <a:avLst/>
          </a:prstGeom>
          <a:ln w="19050">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57963" y="3867447"/>
            <a:ext cx="3517777" cy="1267251"/>
          </a:xfrm>
          <a:prstGeom prst="rect">
            <a:avLst/>
          </a:prstGeom>
          <a:noFill/>
        </p:spPr>
        <p:txBody>
          <a:bodyPr wrap="square" lIns="179285" tIns="143428" rIns="179285" bIns="143428" rtlCol="0">
            <a:spAutoFit/>
          </a:bodyPr>
          <a:lstStyle/>
          <a:p>
            <a:pPr>
              <a:lnSpc>
                <a:spcPct val="90000"/>
              </a:lnSpc>
              <a:spcAft>
                <a:spcPts val="588"/>
              </a:spcAft>
            </a:pPr>
            <a:r>
              <a:rPr lang="en-US" sz="2353" dirty="0"/>
              <a:t>Output is a model which is used to patch the customer endpoint</a:t>
            </a:r>
          </a:p>
        </p:txBody>
      </p:sp>
      <p:cxnSp>
        <p:nvCxnSpPr>
          <p:cNvPr id="10" name="Straight Arrow Connector 9"/>
          <p:cNvCxnSpPr/>
          <p:nvPr/>
        </p:nvCxnSpPr>
        <p:spPr>
          <a:xfrm flipH="1">
            <a:off x="6426354" y="1608616"/>
            <a:ext cx="1231610" cy="522265"/>
          </a:xfrm>
          <a:prstGeom prst="straightConnector1">
            <a:avLst/>
          </a:prstGeom>
          <a:ln w="19050">
            <a:solidFill>
              <a:srgbClr val="000000"/>
            </a:solidFill>
            <a:headEnd type="none"/>
            <a:tailEnd type="triangle"/>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7657963" y="1217678"/>
            <a:ext cx="3816586" cy="615522"/>
          </a:xfrm>
          <a:prstGeom prst="rect">
            <a:avLst/>
          </a:prstGeom>
          <a:noFill/>
        </p:spPr>
        <p:txBody>
          <a:bodyPr wrap="square" lIns="179285" tIns="143428" rIns="179285" bIns="143428" rtlCol="0">
            <a:spAutoFit/>
          </a:bodyPr>
          <a:lstStyle/>
          <a:p>
            <a:pPr>
              <a:lnSpc>
                <a:spcPct val="90000"/>
              </a:lnSpc>
              <a:spcAft>
                <a:spcPts val="588"/>
              </a:spcAft>
            </a:pPr>
            <a:r>
              <a:rPr lang="en-US" sz="2353" dirty="0"/>
              <a:t>Start with baseline model</a:t>
            </a:r>
          </a:p>
        </p:txBody>
      </p:sp>
    </p:spTree>
    <p:extLst>
      <p:ext uri="{BB962C8B-B14F-4D97-AF65-F5344CB8AC3E}">
        <p14:creationId xmlns:p14="http://schemas.microsoft.com/office/powerpoint/2010/main" val="386790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Scoring Web Service</a:t>
            </a:r>
            <a:endParaRPr lang="en-US" sz="3921" dirty="0">
              <a:gradFill>
                <a:gsLst>
                  <a:gs pos="10101">
                    <a:schemeClr val="tx1"/>
                  </a:gs>
                  <a:gs pos="54000">
                    <a:schemeClr val="tx1"/>
                  </a:gs>
                </a:gsLst>
                <a:lin ang="5400000" scaled="0"/>
              </a:gradFill>
            </a:endParaRPr>
          </a:p>
        </p:txBody>
      </p:sp>
      <p:pic>
        <p:nvPicPr>
          <p:cNvPr id="10" name="Picture 9"/>
          <p:cNvPicPr>
            <a:picLocks noChangeAspect="1"/>
          </p:cNvPicPr>
          <p:nvPr/>
        </p:nvPicPr>
        <p:blipFill>
          <a:blip r:embed="rId3"/>
          <a:stretch>
            <a:fillRect/>
          </a:stretch>
        </p:blipFill>
        <p:spPr>
          <a:xfrm>
            <a:off x="3406725" y="1561449"/>
            <a:ext cx="6177089" cy="4537089"/>
          </a:xfrm>
          <a:prstGeom prst="rect">
            <a:avLst/>
          </a:prstGeom>
        </p:spPr>
      </p:pic>
      <p:cxnSp>
        <p:nvCxnSpPr>
          <p:cNvPr id="11" name="Straight Arrow Connector 10"/>
          <p:cNvCxnSpPr>
            <a:cxnSpLocks/>
          </p:cNvCxnSpPr>
          <p:nvPr/>
        </p:nvCxnSpPr>
        <p:spPr>
          <a:xfrm flipV="1">
            <a:off x="2619375" y="3144032"/>
            <a:ext cx="1145920" cy="561193"/>
          </a:xfrm>
          <a:prstGeom prst="straightConnector1">
            <a:avLst/>
          </a:prstGeom>
          <a:ln w="19050">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52451" y="3475123"/>
            <a:ext cx="2724150" cy="1918950"/>
          </a:xfrm>
          <a:prstGeom prst="rect">
            <a:avLst/>
          </a:prstGeom>
          <a:noFill/>
        </p:spPr>
        <p:txBody>
          <a:bodyPr wrap="square" lIns="179285" tIns="143428" rIns="179285" bIns="143428" rtlCol="0">
            <a:spAutoFit/>
          </a:bodyPr>
          <a:lstStyle/>
          <a:p>
            <a:pPr>
              <a:lnSpc>
                <a:spcPct val="90000"/>
              </a:lnSpc>
              <a:spcAft>
                <a:spcPts val="588"/>
              </a:spcAft>
            </a:pPr>
            <a:r>
              <a:rPr lang="en-US" sz="2353" dirty="0"/>
              <a:t>Model gets automatically updated for customers who curate sentiment</a:t>
            </a:r>
          </a:p>
        </p:txBody>
      </p:sp>
    </p:spTree>
    <p:extLst>
      <p:ext uri="{BB962C8B-B14F-4D97-AF65-F5344CB8AC3E}">
        <p14:creationId xmlns:p14="http://schemas.microsoft.com/office/powerpoint/2010/main" val="59824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B708A8-6536-4C8E-93B2-4F7DCDCB01CF}"/>
              </a:ext>
            </a:extLst>
          </p:cNvPr>
          <p:cNvSpPr>
            <a:spLocks noGrp="1"/>
          </p:cNvSpPr>
          <p:nvPr>
            <p:ph type="body" sz="quarter" idx="10"/>
          </p:nvPr>
        </p:nvSpPr>
        <p:spPr>
          <a:xfrm>
            <a:off x="269239" y="1189177"/>
            <a:ext cx="9968065" cy="3684214"/>
          </a:xfrm>
        </p:spPr>
        <p:txBody>
          <a:bodyPr/>
          <a:lstStyle/>
          <a:p>
            <a:r>
              <a:rPr lang="en-US" dirty="0"/>
              <a:t>Request-Response Service (RRS):</a:t>
            </a:r>
            <a:br>
              <a:rPr lang="en-US" dirty="0"/>
            </a:br>
            <a:r>
              <a:rPr lang="en-US" dirty="0"/>
              <a:t>A low latency, highly scalable service</a:t>
            </a:r>
          </a:p>
          <a:p>
            <a:r>
              <a:rPr lang="en-US" dirty="0"/>
              <a:t>Batch Execution Service (BES):</a:t>
            </a:r>
            <a:br>
              <a:rPr lang="en-US" dirty="0"/>
            </a:br>
            <a:r>
              <a:rPr lang="en-US" dirty="0"/>
              <a:t>An asynchronous service that scores a batch of data records</a:t>
            </a:r>
          </a:p>
          <a:p>
            <a:r>
              <a:rPr lang="en-US" dirty="0"/>
              <a:t>AML web services use REST interfaces</a:t>
            </a:r>
          </a:p>
        </p:txBody>
      </p:sp>
      <p:sp>
        <p:nvSpPr>
          <p:cNvPr id="3" name="Title 2">
            <a:extLst>
              <a:ext uri="{FF2B5EF4-FFF2-40B4-BE49-F238E27FC236}">
                <a16:creationId xmlns:a16="http://schemas.microsoft.com/office/drawing/2014/main" id="{25A30B6F-5FC5-4ECB-9F69-5BB773E45D41}"/>
              </a:ext>
            </a:extLst>
          </p:cNvPr>
          <p:cNvSpPr>
            <a:spLocks noGrp="1"/>
          </p:cNvSpPr>
          <p:nvPr>
            <p:ph type="title"/>
          </p:nvPr>
        </p:nvSpPr>
        <p:spPr/>
        <p:txBody>
          <a:bodyPr/>
          <a:lstStyle/>
          <a:p>
            <a:r>
              <a:rPr lang="en-US" dirty="0"/>
              <a:t>Consuming AML Web Services</a:t>
            </a:r>
          </a:p>
        </p:txBody>
      </p:sp>
    </p:spTree>
    <p:extLst>
      <p:ext uri="{BB962C8B-B14F-4D97-AF65-F5344CB8AC3E}">
        <p14:creationId xmlns:p14="http://schemas.microsoft.com/office/powerpoint/2010/main" val="38148815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B708A8-6536-4C8E-93B2-4F7DCDCB01CF}"/>
              </a:ext>
            </a:extLst>
          </p:cNvPr>
          <p:cNvSpPr>
            <a:spLocks noGrp="1"/>
          </p:cNvSpPr>
          <p:nvPr>
            <p:ph type="body" sz="quarter" idx="10"/>
          </p:nvPr>
        </p:nvSpPr>
        <p:spPr>
          <a:xfrm>
            <a:off x="269239" y="1189177"/>
            <a:ext cx="11653523" cy="3804888"/>
          </a:xfrm>
        </p:spPr>
        <p:txBody>
          <a:bodyPr/>
          <a:lstStyle/>
          <a:p>
            <a:r>
              <a:rPr lang="en-US" dirty="0"/>
              <a:t>Up to 200 concurrent calls/endpoint (auto-scaling)</a:t>
            </a:r>
          </a:p>
          <a:p>
            <a:r>
              <a:rPr lang="en-US" dirty="0"/>
              <a:t>Create multiple endpoints for higher throughput</a:t>
            </a:r>
          </a:p>
          <a:p>
            <a:r>
              <a:rPr lang="en-US" dirty="0"/>
              <a:t>Example:</a:t>
            </a:r>
            <a:br>
              <a:rPr lang="en-US" dirty="0"/>
            </a:br>
            <a:r>
              <a:rPr lang="en-US" dirty="0"/>
              <a:t>5 endpoints where each request takes 50ms</a:t>
            </a:r>
            <a:br>
              <a:rPr lang="en-US" dirty="0"/>
            </a:br>
            <a:r>
              <a:rPr lang="en-US" dirty="0"/>
              <a:t>Max throughput=1000/50*200*5=20,000 requests/s</a:t>
            </a:r>
          </a:p>
          <a:p>
            <a:r>
              <a:rPr lang="en-US" dirty="0"/>
              <a:t>Up to 10,000 endpoints per web service</a:t>
            </a:r>
          </a:p>
        </p:txBody>
      </p:sp>
      <p:sp>
        <p:nvSpPr>
          <p:cNvPr id="3" name="Title 2">
            <a:extLst>
              <a:ext uri="{FF2B5EF4-FFF2-40B4-BE49-F238E27FC236}">
                <a16:creationId xmlns:a16="http://schemas.microsoft.com/office/drawing/2014/main" id="{25A30B6F-5FC5-4ECB-9F69-5BB773E45D41}"/>
              </a:ext>
            </a:extLst>
          </p:cNvPr>
          <p:cNvSpPr>
            <a:spLocks noGrp="1"/>
          </p:cNvSpPr>
          <p:nvPr>
            <p:ph type="title"/>
          </p:nvPr>
        </p:nvSpPr>
        <p:spPr/>
        <p:txBody>
          <a:bodyPr/>
          <a:lstStyle/>
          <a:p>
            <a:r>
              <a:rPr lang="en-US" dirty="0"/>
              <a:t>RRS Web Service Scaling</a:t>
            </a:r>
          </a:p>
        </p:txBody>
      </p:sp>
    </p:spTree>
    <p:extLst>
      <p:ext uri="{BB962C8B-B14F-4D97-AF65-F5344CB8AC3E}">
        <p14:creationId xmlns:p14="http://schemas.microsoft.com/office/powerpoint/2010/main" val="363386131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9D3964-6897-4889-841B-28F6D6FFDBAD}"/>
              </a:ext>
            </a:extLst>
          </p:cNvPr>
          <p:cNvPicPr>
            <a:picLocks noChangeAspect="1"/>
          </p:cNvPicPr>
          <p:nvPr/>
        </p:nvPicPr>
        <p:blipFill>
          <a:blip r:embed="rId3"/>
          <a:stretch>
            <a:fillRect/>
          </a:stretch>
        </p:blipFill>
        <p:spPr>
          <a:xfrm>
            <a:off x="808660" y="0"/>
            <a:ext cx="10574679" cy="6858000"/>
          </a:xfrm>
          <a:prstGeom prst="rect">
            <a:avLst/>
          </a:prstGeom>
        </p:spPr>
      </p:pic>
    </p:spTree>
    <p:extLst>
      <p:ext uri="{BB962C8B-B14F-4D97-AF65-F5344CB8AC3E}">
        <p14:creationId xmlns:p14="http://schemas.microsoft.com/office/powerpoint/2010/main" val="3054744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8A8897-A4A8-4B5E-8E59-5819482304AF}"/>
              </a:ext>
            </a:extLst>
          </p:cNvPr>
          <p:cNvSpPr>
            <a:spLocks noGrp="1"/>
          </p:cNvSpPr>
          <p:nvPr>
            <p:ph type="title"/>
          </p:nvPr>
        </p:nvSpPr>
        <p:spPr>
          <a:xfrm>
            <a:off x="269240" y="289511"/>
            <a:ext cx="11655840" cy="2158414"/>
          </a:xfrm>
        </p:spPr>
        <p:txBody>
          <a:bodyPr/>
          <a:lstStyle/>
          <a:p>
            <a:r>
              <a:rPr lang="en-US" dirty="0"/>
              <a:t>Part II</a:t>
            </a:r>
            <a:br>
              <a:rPr lang="en-US" dirty="0"/>
            </a:br>
            <a:r>
              <a:rPr lang="en-US" dirty="0"/>
              <a:t>Deep Learning for Text Analytics</a:t>
            </a:r>
          </a:p>
        </p:txBody>
      </p:sp>
    </p:spTree>
    <p:extLst>
      <p:ext uri="{BB962C8B-B14F-4D97-AF65-F5344CB8AC3E}">
        <p14:creationId xmlns:p14="http://schemas.microsoft.com/office/powerpoint/2010/main" val="303008990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8A8897-A4A8-4B5E-8E59-5819482304AF}"/>
              </a:ext>
            </a:extLst>
          </p:cNvPr>
          <p:cNvSpPr>
            <a:spLocks noGrp="1"/>
          </p:cNvSpPr>
          <p:nvPr>
            <p:ph type="title"/>
          </p:nvPr>
        </p:nvSpPr>
        <p:spPr>
          <a:xfrm>
            <a:off x="322248" y="819598"/>
            <a:ext cx="11655840" cy="1796464"/>
          </a:xfrm>
        </p:spPr>
        <p:txBody>
          <a:bodyPr/>
          <a:lstStyle/>
          <a:p>
            <a:r>
              <a:rPr lang="en-US" dirty="0"/>
              <a:t>Part I</a:t>
            </a:r>
            <a:br>
              <a:rPr lang="en-US" dirty="0"/>
            </a:br>
            <a:r>
              <a:rPr lang="en-US" dirty="0"/>
              <a:t>Developing Scalable Text Analytics Solutions</a:t>
            </a:r>
          </a:p>
        </p:txBody>
      </p:sp>
    </p:spTree>
    <p:extLst>
      <p:ext uri="{BB962C8B-B14F-4D97-AF65-F5344CB8AC3E}">
        <p14:creationId xmlns:p14="http://schemas.microsoft.com/office/powerpoint/2010/main" val="84382704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1022936"/>
            <a:ext cx="11655840" cy="899665"/>
          </a:xfrm>
        </p:spPr>
        <p:txBody>
          <a:bodyPr/>
          <a:lstStyle/>
          <a:p>
            <a:r>
              <a:rPr lang="en-US" sz="4800" dirty="0">
                <a:gradFill>
                  <a:gsLst>
                    <a:gs pos="10101">
                      <a:schemeClr val="tx1"/>
                    </a:gs>
                    <a:gs pos="54000">
                      <a:schemeClr val="tx1"/>
                    </a:gs>
                  </a:gsLst>
                  <a:lin ang="5400000" scaled="0"/>
                </a:gradFill>
              </a:rPr>
              <a:t>State-of-the-art in NLP according to Stanford*</a:t>
            </a:r>
            <a:endParaRPr lang="en-US" sz="4000" dirty="0">
              <a:gradFill>
                <a:gsLst>
                  <a:gs pos="10101">
                    <a:schemeClr val="tx1"/>
                  </a:gs>
                  <a:gs pos="54000">
                    <a:schemeClr val="tx1"/>
                  </a:gs>
                </a:gsLst>
                <a:lin ang="5400000" scaled="0"/>
              </a:gradFill>
            </a:endParaRPr>
          </a:p>
        </p:txBody>
      </p:sp>
      <p:graphicFrame>
        <p:nvGraphicFramePr>
          <p:cNvPr id="4" name="Table 3">
            <a:extLst>
              <a:ext uri="{FF2B5EF4-FFF2-40B4-BE49-F238E27FC236}">
                <a16:creationId xmlns:a16="http://schemas.microsoft.com/office/drawing/2014/main" id="{6D4C763E-656B-4F93-9FA1-530C9EA11C72}"/>
              </a:ext>
            </a:extLst>
          </p:cNvPr>
          <p:cNvGraphicFramePr>
            <a:graphicFrameLocks noGrp="1"/>
          </p:cNvGraphicFramePr>
          <p:nvPr>
            <p:extLst/>
          </p:nvPr>
        </p:nvGraphicFramePr>
        <p:xfrm>
          <a:off x="1761653" y="2230374"/>
          <a:ext cx="7986645" cy="3627120"/>
        </p:xfrm>
        <a:graphic>
          <a:graphicData uri="http://schemas.openxmlformats.org/drawingml/2006/table">
            <a:tbl>
              <a:tblPr firstRow="1" bandRow="1">
                <a:tableStyleId>{5940675A-B579-460E-94D1-54222C63F5DA}</a:tableStyleId>
              </a:tblPr>
              <a:tblGrid>
                <a:gridCol w="2530135">
                  <a:extLst>
                    <a:ext uri="{9D8B030D-6E8A-4147-A177-3AD203B41FA5}">
                      <a16:colId xmlns:a16="http://schemas.microsoft.com/office/drawing/2014/main" val="3552924854"/>
                    </a:ext>
                  </a:extLst>
                </a:gridCol>
                <a:gridCol w="5456510">
                  <a:extLst>
                    <a:ext uri="{9D8B030D-6E8A-4147-A177-3AD203B41FA5}">
                      <a16:colId xmlns:a16="http://schemas.microsoft.com/office/drawing/2014/main" val="3559688181"/>
                    </a:ext>
                  </a:extLst>
                </a:gridCol>
              </a:tblGrid>
              <a:tr h="784242">
                <a:tc>
                  <a:txBody>
                    <a:bodyPr/>
                    <a:lstStyle/>
                    <a:p>
                      <a:r>
                        <a:rPr lang="en-US" sz="1800" dirty="0"/>
                        <a:t>Mostly solved tasks</a:t>
                      </a:r>
                      <a:endParaRPr lang="en-US" dirty="0"/>
                    </a:p>
                  </a:txBody>
                  <a:tcPr anchor="ctr"/>
                </a:tc>
                <a:tc>
                  <a:txBody>
                    <a:bodyPr/>
                    <a:lstStyle/>
                    <a:p>
                      <a:pPr marL="1257267" lvl="2" indent="-342900">
                        <a:buFont typeface="Arial" panose="020B0604020202020204" pitchFamily="34" charset="0"/>
                        <a:buChar char="•"/>
                      </a:pPr>
                      <a:r>
                        <a:rPr lang="en-US" sz="2000" dirty="0"/>
                        <a:t>Spam detection</a:t>
                      </a:r>
                    </a:p>
                    <a:p>
                      <a:pPr marL="1257267" lvl="2" indent="-342900">
                        <a:buFont typeface="Arial" panose="020B0604020202020204" pitchFamily="34" charset="0"/>
                        <a:buChar char="•"/>
                      </a:pPr>
                      <a:r>
                        <a:rPr lang="en-US" sz="2000" dirty="0"/>
                        <a:t>Parts of speech tagging</a:t>
                      </a:r>
                    </a:p>
                    <a:p>
                      <a:pPr marL="1257267" lvl="2" indent="-342900">
                        <a:buFont typeface="Arial" panose="020B0604020202020204" pitchFamily="34" charset="0"/>
                        <a:buChar char="•"/>
                      </a:pPr>
                      <a:r>
                        <a:rPr lang="en-US" sz="2000" dirty="0"/>
                        <a:t>Named entity recognition</a:t>
                      </a:r>
                    </a:p>
                  </a:txBody>
                  <a:tcPr anchor="ctr"/>
                </a:tc>
                <a:extLst>
                  <a:ext uri="{0D108BD9-81ED-4DB2-BD59-A6C34878D82A}">
                    <a16:rowId xmlns:a16="http://schemas.microsoft.com/office/drawing/2014/main" val="1459703104"/>
                  </a:ext>
                </a:extLst>
              </a:tr>
              <a:tr h="0">
                <a:tc>
                  <a:txBody>
                    <a:bodyPr/>
                    <a:lstStyle/>
                    <a:p>
                      <a:r>
                        <a:rPr lang="en-US" sz="1800" dirty="0"/>
                        <a:t>Making good progress</a:t>
                      </a:r>
                      <a:endParaRPr lang="en-US" dirty="0"/>
                    </a:p>
                  </a:txBody>
                  <a:tcPr anchor="ctr"/>
                </a:tc>
                <a:tc>
                  <a:txBody>
                    <a:bodyPr/>
                    <a:lstStyle/>
                    <a:p>
                      <a:pPr marL="1257267" lvl="2" indent="-342900">
                        <a:buFont typeface="Arial" panose="020B0604020202020204" pitchFamily="34" charset="0"/>
                        <a:buChar char="•"/>
                      </a:pPr>
                      <a:r>
                        <a:rPr lang="en-US" sz="2000" dirty="0"/>
                        <a:t>Machine translation</a:t>
                      </a:r>
                    </a:p>
                    <a:p>
                      <a:pPr marL="1257267" lvl="2" indent="-342900">
                        <a:buFont typeface="Arial" panose="020B0604020202020204" pitchFamily="34" charset="0"/>
                        <a:buChar char="•"/>
                      </a:pPr>
                      <a:r>
                        <a:rPr lang="en-US" sz="2000" dirty="0"/>
                        <a:t>Sentiment analysis</a:t>
                      </a:r>
                    </a:p>
                    <a:p>
                      <a:pPr marL="1257267" lvl="2" indent="-342900">
                        <a:buFont typeface="Arial" panose="020B0604020202020204" pitchFamily="34" charset="0"/>
                        <a:buChar char="•"/>
                      </a:pPr>
                      <a:r>
                        <a:rPr lang="en-US" sz="2000" dirty="0"/>
                        <a:t>Word sense disambiguation</a:t>
                      </a:r>
                    </a:p>
                    <a:p>
                      <a:pPr marL="1257267" lvl="2" indent="-342900">
                        <a:buFont typeface="Arial" panose="020B0604020202020204" pitchFamily="34" charset="0"/>
                        <a:buChar char="•"/>
                      </a:pPr>
                      <a:r>
                        <a:rPr lang="en-US" sz="2000" dirty="0"/>
                        <a:t>Information Extraction</a:t>
                      </a:r>
                    </a:p>
                  </a:txBody>
                  <a:tcPr anchor="ctr"/>
                </a:tc>
                <a:extLst>
                  <a:ext uri="{0D108BD9-81ED-4DB2-BD59-A6C34878D82A}">
                    <a16:rowId xmlns:a16="http://schemas.microsoft.com/office/drawing/2014/main" val="2728635113"/>
                  </a:ext>
                </a:extLst>
              </a:tr>
              <a:tr h="370840">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800" dirty="0"/>
                        <a:t>Still really hard</a:t>
                      </a:r>
                    </a:p>
                  </a:txBody>
                  <a:tcPr anchor="ctr"/>
                </a:tc>
                <a:tc>
                  <a:txBody>
                    <a:bodyPr/>
                    <a:lstStyle/>
                    <a:p>
                      <a:pPr marL="1257267" lvl="2" indent="-342900">
                        <a:buFont typeface="Arial" panose="020B0604020202020204" pitchFamily="34" charset="0"/>
                        <a:buChar char="•"/>
                      </a:pPr>
                      <a:r>
                        <a:rPr lang="en-US" sz="2000" dirty="0"/>
                        <a:t>Question and answering</a:t>
                      </a:r>
                    </a:p>
                    <a:p>
                      <a:pPr marL="1257267" lvl="2" indent="-342900">
                        <a:buFont typeface="Arial" panose="020B0604020202020204" pitchFamily="34" charset="0"/>
                        <a:buChar char="•"/>
                      </a:pPr>
                      <a:r>
                        <a:rPr lang="en-US" sz="2000" dirty="0"/>
                        <a:t>Paraphrasing</a:t>
                      </a:r>
                    </a:p>
                    <a:p>
                      <a:pPr marL="1257267" lvl="2" indent="-342900">
                        <a:buFont typeface="Arial" panose="020B0604020202020204" pitchFamily="34" charset="0"/>
                        <a:buChar char="•"/>
                      </a:pPr>
                      <a:r>
                        <a:rPr lang="en-US" sz="2000" dirty="0"/>
                        <a:t>Summarization</a:t>
                      </a:r>
                    </a:p>
                    <a:p>
                      <a:pPr marL="1257267" lvl="2" indent="-342900">
                        <a:buFont typeface="Arial" panose="020B0604020202020204" pitchFamily="34" charset="0"/>
                        <a:buChar char="•"/>
                      </a:pPr>
                      <a:r>
                        <a:rPr lang="en-US" sz="2000" dirty="0"/>
                        <a:t>Dialog</a:t>
                      </a:r>
                      <a:endParaRPr lang="en-US" dirty="0"/>
                    </a:p>
                  </a:txBody>
                  <a:tcPr anchor="ctr"/>
                </a:tc>
                <a:extLst>
                  <a:ext uri="{0D108BD9-81ED-4DB2-BD59-A6C34878D82A}">
                    <a16:rowId xmlns:a16="http://schemas.microsoft.com/office/drawing/2014/main" val="1033315389"/>
                  </a:ext>
                </a:extLst>
              </a:tr>
            </a:tbl>
          </a:graphicData>
        </a:graphic>
      </p:graphicFrame>
      <p:sp>
        <p:nvSpPr>
          <p:cNvPr id="7" name="TextBox 6">
            <a:extLst>
              <a:ext uri="{FF2B5EF4-FFF2-40B4-BE49-F238E27FC236}">
                <a16:creationId xmlns:a16="http://schemas.microsoft.com/office/drawing/2014/main" id="{CB1834C6-CE1D-4894-82E7-700B01F1E538}"/>
              </a:ext>
            </a:extLst>
          </p:cNvPr>
          <p:cNvSpPr txBox="1"/>
          <p:nvPr/>
        </p:nvSpPr>
        <p:spPr>
          <a:xfrm>
            <a:off x="3301997" y="6036421"/>
            <a:ext cx="4905955" cy="649409"/>
          </a:xfrm>
          <a:prstGeom prst="rect">
            <a:avLst/>
          </a:prstGeom>
          <a:noFill/>
        </p:spPr>
        <p:txBody>
          <a:bodyPr wrap="square" lIns="182880" tIns="146304" rIns="182880" bIns="146304" rtlCol="0">
            <a:spAutoFit/>
          </a:bodyPr>
          <a:lstStyle/>
          <a:p>
            <a:pPr>
              <a:lnSpc>
                <a:spcPct val="90000"/>
              </a:lnSpc>
              <a:spcAft>
                <a:spcPts val="600"/>
              </a:spcAft>
            </a:pPr>
            <a:r>
              <a:rPr lang="en-US" sz="1000" dirty="0">
                <a:gradFill>
                  <a:gsLst>
                    <a:gs pos="2917">
                      <a:schemeClr val="tx1"/>
                    </a:gs>
                    <a:gs pos="30000">
                      <a:schemeClr val="tx1"/>
                    </a:gs>
                  </a:gsLst>
                  <a:lin ang="5400000" scaled="0"/>
                </a:gradFill>
                <a:hlinkClick r:id="rId3"/>
              </a:rPr>
              <a:t>https://research.googleblog.com/2016/09/a-neural-network-for-machine.html</a:t>
            </a:r>
            <a:endParaRPr lang="en-US" sz="1000" dirty="0">
              <a:gradFill>
                <a:gsLst>
                  <a:gs pos="2917">
                    <a:schemeClr val="tx1"/>
                  </a:gs>
                  <a:gs pos="30000">
                    <a:schemeClr val="tx1"/>
                  </a:gs>
                </a:gsLst>
                <a:lin ang="5400000" scaled="0"/>
              </a:gradFill>
              <a:hlinkClick r:id="rId4"/>
            </a:endParaRPr>
          </a:p>
          <a:p>
            <a:pPr>
              <a:lnSpc>
                <a:spcPct val="90000"/>
              </a:lnSpc>
              <a:spcAft>
                <a:spcPts val="600"/>
              </a:spcAft>
            </a:pPr>
            <a:r>
              <a:rPr lang="en-US" sz="1000" dirty="0">
                <a:gradFill>
                  <a:gsLst>
                    <a:gs pos="2917">
                      <a:schemeClr val="tx1"/>
                    </a:gs>
                    <a:gs pos="30000">
                      <a:schemeClr val="tx1"/>
                    </a:gs>
                  </a:gsLst>
                  <a:lin ang="5400000" scaled="0"/>
                </a:gradFill>
                <a:hlinkClick r:id="rId4"/>
              </a:rPr>
              <a:t>*) A bit dated: https://www.youtube.com/watch?v=nfoudtpBV68</a:t>
            </a:r>
            <a:endParaRPr lang="en-US" sz="10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51002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9" y="2069767"/>
            <a:ext cx="11653523" cy="3437864"/>
          </a:xfrm>
        </p:spPr>
        <p:txBody>
          <a:bodyPr/>
          <a:lstStyle/>
          <a:p>
            <a:pPr lvl="1"/>
            <a:r>
              <a:rPr lang="en-US" sz="2800" dirty="0"/>
              <a:t>Speech recognition – 2012 30% accuracy improvement </a:t>
            </a:r>
            <a:r>
              <a:rPr lang="en-US" sz="1400" dirty="0"/>
              <a:t>[</a:t>
            </a:r>
            <a:r>
              <a:rPr lang="en-US" sz="1400" dirty="0">
                <a:hlinkClick r:id="rId3"/>
              </a:rPr>
              <a:t>Li Deng</a:t>
            </a:r>
            <a:r>
              <a:rPr lang="en-US" sz="1400" dirty="0"/>
              <a:t>]</a:t>
            </a:r>
          </a:p>
          <a:p>
            <a:pPr lvl="1"/>
            <a:r>
              <a:rPr lang="en-US" sz="2800" dirty="0"/>
              <a:t>Image recognition - accuracy improves from 77% to 94% (CIFAR-10)</a:t>
            </a:r>
            <a:br>
              <a:rPr lang="en-US" sz="2800" dirty="0"/>
            </a:br>
            <a:r>
              <a:rPr lang="en-US" sz="1400" dirty="0"/>
              <a:t>[</a:t>
            </a:r>
            <a:r>
              <a:rPr lang="en-US" sz="1400" dirty="0">
                <a:hlinkClick r:id="rId4"/>
              </a:rPr>
              <a:t>A. </a:t>
            </a:r>
            <a:r>
              <a:rPr lang="en-US" sz="1400" dirty="0" err="1">
                <a:hlinkClick r:id="rId4"/>
              </a:rPr>
              <a:t>Kaparthy</a:t>
            </a:r>
            <a:r>
              <a:rPr lang="en-US" sz="1400" dirty="0"/>
              <a:t>]</a:t>
            </a:r>
          </a:p>
          <a:p>
            <a:pPr lvl="1"/>
            <a:r>
              <a:rPr lang="en-US" sz="2800" dirty="0"/>
              <a:t>2015 Microsoft outperforms humans on ImageNet competition using ResNet-152</a:t>
            </a:r>
            <a:br>
              <a:rPr lang="en-US" sz="2800" dirty="0"/>
            </a:br>
            <a:r>
              <a:rPr lang="en-US" sz="2800" dirty="0"/>
              <a:t>(error rate is reduced from 28% to 4.5% in last 5 years) </a:t>
            </a:r>
            <a:r>
              <a:rPr lang="en-US" sz="1400" dirty="0"/>
              <a:t>[</a:t>
            </a:r>
            <a:r>
              <a:rPr lang="en-US" sz="1400" dirty="0">
                <a:hlinkClick r:id="rId5"/>
              </a:rPr>
              <a:t>Microsoft</a:t>
            </a:r>
            <a:r>
              <a:rPr lang="en-US" sz="1400" dirty="0"/>
              <a:t>]</a:t>
            </a:r>
          </a:p>
          <a:p>
            <a:pPr lvl="1"/>
            <a:r>
              <a:rPr lang="en-US" sz="2800" dirty="0"/>
              <a:t>8% accuracy improvement in Higgs Boson particle detection </a:t>
            </a:r>
            <a:r>
              <a:rPr lang="en-US" sz="1400" dirty="0"/>
              <a:t>[</a:t>
            </a:r>
            <a:r>
              <a:rPr lang="en-US" sz="1400" dirty="0" err="1">
                <a:hlinkClick r:id="rId6"/>
              </a:rPr>
              <a:t>Baldi</a:t>
            </a:r>
            <a:r>
              <a:rPr lang="en-US" sz="1400" dirty="0"/>
              <a:t>]</a:t>
            </a:r>
          </a:p>
          <a:p>
            <a:pPr lvl="1"/>
            <a:r>
              <a:rPr lang="en-US" sz="2800" dirty="0"/>
              <a:t>Language Translation </a:t>
            </a:r>
            <a:r>
              <a:rPr lang="en-US" sz="1400" dirty="0"/>
              <a:t>[</a:t>
            </a:r>
            <a:r>
              <a:rPr lang="en-US" sz="1400" dirty="0">
                <a:hlinkClick r:id="rId7"/>
              </a:rPr>
              <a:t>Wu</a:t>
            </a:r>
            <a:r>
              <a:rPr lang="en-US" sz="1400" dirty="0"/>
              <a:t>]</a:t>
            </a:r>
            <a:endParaRPr lang="en-US" sz="2800" dirty="0"/>
          </a:p>
        </p:txBody>
      </p:sp>
      <p:sp>
        <p:nvSpPr>
          <p:cNvPr id="2" name="Title 1"/>
          <p:cNvSpPr>
            <a:spLocks noGrp="1"/>
          </p:cNvSpPr>
          <p:nvPr>
            <p:ph type="title"/>
          </p:nvPr>
        </p:nvSpPr>
        <p:spPr>
          <a:xfrm>
            <a:off x="269240" y="862516"/>
            <a:ext cx="10599286" cy="899665"/>
          </a:xfrm>
        </p:spPr>
        <p:txBody>
          <a:bodyPr/>
          <a:lstStyle/>
          <a:p>
            <a:r>
              <a:rPr lang="en-US" sz="4800" dirty="0">
                <a:gradFill>
                  <a:gsLst>
                    <a:gs pos="10101">
                      <a:schemeClr val="tx1"/>
                    </a:gs>
                    <a:gs pos="54000">
                      <a:schemeClr val="tx1"/>
                    </a:gs>
                  </a:gsLst>
                  <a:lin ang="5400000" scaled="0"/>
                </a:gradFill>
              </a:rPr>
              <a:t>Deep Learning Accuracy Breakthroughs</a:t>
            </a:r>
            <a:endParaRPr lang="en-US" sz="4000" dirty="0">
              <a:gradFill>
                <a:gsLst>
                  <a:gs pos="10101">
                    <a:schemeClr val="tx1"/>
                  </a:gs>
                  <a:gs pos="54000">
                    <a:schemeClr val="tx1"/>
                  </a:gs>
                </a:gsLst>
                <a:lin ang="5400000" scaled="0"/>
              </a:gradFill>
            </a:endParaRPr>
          </a:p>
        </p:txBody>
      </p:sp>
    </p:spTree>
    <p:extLst>
      <p:ext uri="{BB962C8B-B14F-4D97-AF65-F5344CB8AC3E}">
        <p14:creationId xmlns:p14="http://schemas.microsoft.com/office/powerpoint/2010/main" val="76159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9" y="2069767"/>
            <a:ext cx="11653523" cy="2942344"/>
          </a:xfrm>
        </p:spPr>
        <p:txBody>
          <a:bodyPr/>
          <a:lstStyle/>
          <a:p>
            <a:pPr lvl="1"/>
            <a:r>
              <a:rPr lang="en-US" sz="2800" dirty="0"/>
              <a:t>Microsoft Cognitive Toolkit (CNTK)</a:t>
            </a:r>
          </a:p>
          <a:p>
            <a:pPr lvl="1"/>
            <a:r>
              <a:rPr lang="en-US" sz="2800" dirty="0"/>
              <a:t>Fastest deep learning software in the industry</a:t>
            </a:r>
          </a:p>
          <a:p>
            <a:pPr lvl="1"/>
            <a:r>
              <a:rPr lang="en-US" sz="2800" dirty="0"/>
              <a:t>Open source, available on </a:t>
            </a:r>
            <a:r>
              <a:rPr lang="en-US" sz="2800" dirty="0" err="1"/>
              <a:t>github</a:t>
            </a:r>
            <a:endParaRPr lang="en-US" sz="2800" dirty="0"/>
          </a:p>
          <a:p>
            <a:pPr lvl="1"/>
            <a:r>
              <a:rPr lang="en-US" sz="2800" dirty="0"/>
              <a:t>Scales across thousands of GPUs</a:t>
            </a:r>
          </a:p>
          <a:p>
            <a:pPr lvl="1"/>
            <a:r>
              <a:rPr lang="en-US" sz="2800" dirty="0"/>
              <a:t>API C++/Python(</a:t>
            </a:r>
            <a:r>
              <a:rPr lang="en-US" sz="2800" dirty="0" err="1"/>
              <a:t>Keras</a:t>
            </a:r>
            <a:r>
              <a:rPr lang="en-US" sz="2800" dirty="0"/>
              <a:t>)</a:t>
            </a:r>
            <a:endParaRPr lang="en-US" sz="2400" dirty="0"/>
          </a:p>
          <a:p>
            <a:pPr lvl="1"/>
            <a:r>
              <a:rPr lang="en-US" sz="2800" dirty="0"/>
              <a:t>Speed (“5-10x faster”)</a:t>
            </a:r>
            <a:endParaRPr lang="en-US" sz="2408" dirty="0"/>
          </a:p>
        </p:txBody>
      </p:sp>
      <p:sp>
        <p:nvSpPr>
          <p:cNvPr id="2" name="Title 1"/>
          <p:cNvSpPr>
            <a:spLocks noGrp="1"/>
          </p:cNvSpPr>
          <p:nvPr>
            <p:ph type="title"/>
          </p:nvPr>
        </p:nvSpPr>
        <p:spPr>
          <a:xfrm>
            <a:off x="269240" y="862516"/>
            <a:ext cx="11655840" cy="899665"/>
          </a:xfrm>
        </p:spPr>
        <p:txBody>
          <a:bodyPr/>
          <a:lstStyle/>
          <a:p>
            <a:r>
              <a:rPr lang="en-US" sz="4800" dirty="0">
                <a:gradFill>
                  <a:gsLst>
                    <a:gs pos="10101">
                      <a:schemeClr val="tx1"/>
                    </a:gs>
                    <a:gs pos="54000">
                      <a:schemeClr val="tx1"/>
                    </a:gs>
                  </a:gsLst>
                  <a:lin ang="5400000" scaled="0"/>
                </a:gradFill>
              </a:rPr>
              <a:t>Open Source Deep Learning Software</a:t>
            </a:r>
            <a:endParaRPr lang="en-US" sz="4000" dirty="0">
              <a:gradFill>
                <a:gsLst>
                  <a:gs pos="10101">
                    <a:schemeClr val="tx1"/>
                  </a:gs>
                  <a:gs pos="54000">
                    <a:schemeClr val="tx1"/>
                  </a:gs>
                </a:gsLst>
                <a:lin ang="5400000" scaled="0"/>
              </a:gradFill>
            </a:endParaRPr>
          </a:p>
        </p:txBody>
      </p:sp>
      <p:pic>
        <p:nvPicPr>
          <p:cNvPr id="4" name="Picture 3">
            <a:extLst>
              <a:ext uri="{FF2B5EF4-FFF2-40B4-BE49-F238E27FC236}">
                <a16:creationId xmlns:a16="http://schemas.microsoft.com/office/drawing/2014/main" id="{8F3F6D4F-5AE7-409B-B747-B1C62056DCE5}"/>
              </a:ext>
            </a:extLst>
          </p:cNvPr>
          <p:cNvPicPr>
            <a:picLocks noChangeAspect="1"/>
          </p:cNvPicPr>
          <p:nvPr/>
        </p:nvPicPr>
        <p:blipFill>
          <a:blip r:embed="rId3"/>
          <a:stretch>
            <a:fillRect/>
          </a:stretch>
        </p:blipFill>
        <p:spPr>
          <a:xfrm>
            <a:off x="6096000" y="4039537"/>
            <a:ext cx="5895037" cy="2625891"/>
          </a:xfrm>
          <a:prstGeom prst="rect">
            <a:avLst/>
          </a:prstGeom>
        </p:spPr>
      </p:pic>
    </p:spTree>
    <p:extLst>
      <p:ext uri="{BB962C8B-B14F-4D97-AF65-F5344CB8AC3E}">
        <p14:creationId xmlns:p14="http://schemas.microsoft.com/office/powerpoint/2010/main" val="210442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4300" y="2069768"/>
            <a:ext cx="7917091" cy="2769989"/>
          </a:xfrm>
        </p:spPr>
        <p:txBody>
          <a:bodyPr/>
          <a:lstStyle/>
          <a:p>
            <a:pPr lvl="1"/>
            <a:r>
              <a:rPr lang="en-US" sz="2800" dirty="0"/>
              <a:t>Training Deep Neural Networks is compute intensive and requires use of GPUs</a:t>
            </a:r>
          </a:p>
          <a:p>
            <a:pPr lvl="1"/>
            <a:r>
              <a:rPr lang="en-US" sz="2800" dirty="0"/>
              <a:t>GPUs provide 10x+ training speedup</a:t>
            </a:r>
          </a:p>
          <a:p>
            <a:pPr lvl="1"/>
            <a:r>
              <a:rPr lang="en-US" sz="2800" dirty="0"/>
              <a:t>Large scale GPU clusters are available in Azure for processing deep learning tasks</a:t>
            </a:r>
          </a:p>
          <a:p>
            <a:pPr lvl="1"/>
            <a:r>
              <a:rPr lang="en-US" sz="2800" dirty="0"/>
              <a:t>Scoring DNNs can be done on CPUs</a:t>
            </a:r>
          </a:p>
        </p:txBody>
      </p:sp>
      <p:sp>
        <p:nvSpPr>
          <p:cNvPr id="2" name="Title 1"/>
          <p:cNvSpPr>
            <a:spLocks noGrp="1"/>
          </p:cNvSpPr>
          <p:nvPr>
            <p:ph type="title"/>
          </p:nvPr>
        </p:nvSpPr>
        <p:spPr>
          <a:xfrm>
            <a:off x="269240" y="862516"/>
            <a:ext cx="11655840" cy="899665"/>
          </a:xfrm>
        </p:spPr>
        <p:txBody>
          <a:bodyPr/>
          <a:lstStyle/>
          <a:p>
            <a:r>
              <a:rPr lang="en-US" sz="4800" dirty="0">
                <a:gradFill>
                  <a:gsLst>
                    <a:gs pos="10101">
                      <a:schemeClr val="tx1"/>
                    </a:gs>
                    <a:gs pos="54000">
                      <a:schemeClr val="tx1"/>
                    </a:gs>
                  </a:gsLst>
                  <a:lin ang="5400000" scaled="0"/>
                </a:gradFill>
              </a:rPr>
              <a:t>Computing resources</a:t>
            </a:r>
            <a:endParaRPr lang="en-US" sz="4000" dirty="0">
              <a:gradFill>
                <a:gsLst>
                  <a:gs pos="10101">
                    <a:schemeClr val="tx1"/>
                  </a:gs>
                  <a:gs pos="54000">
                    <a:schemeClr val="tx1"/>
                  </a:gs>
                </a:gsLst>
                <a:lin ang="5400000" scaled="0"/>
              </a:gradFill>
            </a:endParaRPr>
          </a:p>
        </p:txBody>
      </p:sp>
      <p:pic>
        <p:nvPicPr>
          <p:cNvPr id="5" name="Picture 4">
            <a:extLst>
              <a:ext uri="{FF2B5EF4-FFF2-40B4-BE49-F238E27FC236}">
                <a16:creationId xmlns:a16="http://schemas.microsoft.com/office/drawing/2014/main" id="{0D19A0A7-80E9-4C3B-9147-F4AA89DC2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1392" y="2432160"/>
            <a:ext cx="3893688" cy="2407597"/>
          </a:xfrm>
          <a:prstGeom prst="rect">
            <a:avLst/>
          </a:prstGeom>
        </p:spPr>
      </p:pic>
    </p:spTree>
    <p:extLst>
      <p:ext uri="{BB962C8B-B14F-4D97-AF65-F5344CB8AC3E}">
        <p14:creationId xmlns:p14="http://schemas.microsoft.com/office/powerpoint/2010/main" val="381020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50211" y="1831227"/>
            <a:ext cx="4589807" cy="1766637"/>
          </a:xfrm>
        </p:spPr>
        <p:txBody>
          <a:bodyPr/>
          <a:lstStyle/>
          <a:p>
            <a:pPr marL="99599" indent="0">
              <a:buNone/>
            </a:pPr>
            <a:r>
              <a:rPr lang="en-US" sz="3600" dirty="0"/>
              <a:t>Platform:</a:t>
            </a:r>
          </a:p>
          <a:p>
            <a:pPr marL="99599" indent="0">
              <a:buNone/>
            </a:pPr>
            <a:r>
              <a:rPr lang="en-US" sz="3600" dirty="0"/>
              <a:t>Windows or Linux</a:t>
            </a:r>
            <a:endParaRPr lang="en-US" sz="2800" dirty="0"/>
          </a:p>
          <a:p>
            <a:pPr marL="99599" indent="0">
              <a:buNone/>
            </a:pPr>
            <a:endParaRPr lang="en-US" sz="2800" dirty="0"/>
          </a:p>
        </p:txBody>
      </p:sp>
      <p:sp>
        <p:nvSpPr>
          <p:cNvPr id="2" name="Title 1"/>
          <p:cNvSpPr>
            <a:spLocks noGrp="1"/>
          </p:cNvSpPr>
          <p:nvPr>
            <p:ph type="title"/>
          </p:nvPr>
        </p:nvSpPr>
        <p:spPr>
          <a:xfrm>
            <a:off x="536160" y="729166"/>
            <a:ext cx="11655840" cy="899665"/>
          </a:xfrm>
        </p:spPr>
        <p:txBody>
          <a:bodyPr/>
          <a:lstStyle/>
          <a:p>
            <a:r>
              <a:rPr lang="en-US" sz="4800" dirty="0">
                <a:gradFill>
                  <a:gsLst>
                    <a:gs pos="10101">
                      <a:schemeClr val="tx1"/>
                    </a:gs>
                    <a:gs pos="54000">
                      <a:schemeClr val="tx1"/>
                    </a:gs>
                  </a:gsLst>
                  <a:lin ang="5400000" scaled="0"/>
                </a:gradFill>
              </a:rPr>
              <a:t>Example: Azure Data Science VM</a:t>
            </a:r>
            <a:endParaRPr lang="en-US" sz="4000" dirty="0">
              <a:gradFill>
                <a:gsLst>
                  <a:gs pos="10101">
                    <a:schemeClr val="tx1"/>
                  </a:gs>
                  <a:gs pos="54000">
                    <a:schemeClr val="tx1"/>
                  </a:gs>
                </a:gsLst>
                <a:lin ang="5400000" scaled="0"/>
              </a:gradFill>
            </a:endParaRPr>
          </a:p>
        </p:txBody>
      </p:sp>
      <p:sp>
        <p:nvSpPr>
          <p:cNvPr id="6" name="Text Placeholder 2">
            <a:extLst>
              <a:ext uri="{FF2B5EF4-FFF2-40B4-BE49-F238E27FC236}">
                <a16:creationId xmlns:a16="http://schemas.microsoft.com/office/drawing/2014/main" id="{03B66932-AA1C-4B14-9E85-C5DB62A504A5}"/>
              </a:ext>
            </a:extLst>
          </p:cNvPr>
          <p:cNvSpPr txBox="1">
            <a:spLocks/>
          </p:cNvSpPr>
          <p:nvPr/>
        </p:nvSpPr>
        <p:spPr>
          <a:xfrm>
            <a:off x="6070325" y="1831227"/>
            <a:ext cx="5495924" cy="4475071"/>
          </a:xfrm>
          <a:prstGeom prst="rect">
            <a:avLst/>
          </a:prstGeom>
        </p:spPr>
        <p:txBody>
          <a:bodyPr vert="horz" wrap="square" lIns="146304" tIns="91440" rIns="146304" bIns="91440"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99599" indent="0">
              <a:buFont typeface="Arial" pitchFamily="34" charset="0"/>
              <a:buNone/>
            </a:pPr>
            <a:r>
              <a:rPr lang="en-US" sz="3600" dirty="0"/>
              <a:t>Machine Learning tools:</a:t>
            </a:r>
          </a:p>
          <a:p>
            <a:pPr marL="99599" indent="0">
              <a:buFont typeface="Arial" pitchFamily="34" charset="0"/>
              <a:buNone/>
            </a:pPr>
            <a:r>
              <a:rPr lang="en-US" sz="2800" dirty="0"/>
              <a:t>CNTK</a:t>
            </a:r>
          </a:p>
          <a:p>
            <a:pPr marL="99599" indent="0">
              <a:buFont typeface="Arial" pitchFamily="34" charset="0"/>
              <a:buNone/>
            </a:pPr>
            <a:r>
              <a:rPr lang="en-US" sz="2800" dirty="0" err="1"/>
              <a:t>Vowpal</a:t>
            </a:r>
            <a:r>
              <a:rPr lang="en-US" sz="2800" dirty="0"/>
              <a:t> Wabbit</a:t>
            </a:r>
          </a:p>
          <a:p>
            <a:pPr marL="99599" indent="0">
              <a:buFont typeface="Arial" pitchFamily="34" charset="0"/>
              <a:buNone/>
            </a:pPr>
            <a:r>
              <a:rPr lang="en-US" sz="2800" dirty="0" err="1"/>
              <a:t>XGBoost</a:t>
            </a:r>
            <a:endParaRPr lang="en-US" sz="2800" dirty="0"/>
          </a:p>
          <a:p>
            <a:pPr marL="99599" indent="0">
              <a:buFont typeface="Arial" pitchFamily="34" charset="0"/>
              <a:buNone/>
            </a:pPr>
            <a:r>
              <a:rPr lang="en-US" sz="2800" dirty="0"/>
              <a:t>Rattle</a:t>
            </a:r>
          </a:p>
          <a:p>
            <a:pPr marL="99599" indent="0">
              <a:buFont typeface="Arial" pitchFamily="34" charset="0"/>
              <a:buNone/>
            </a:pPr>
            <a:r>
              <a:rPr lang="en-US" sz="2800" dirty="0" err="1"/>
              <a:t>mxnet</a:t>
            </a:r>
            <a:endParaRPr lang="en-US" sz="2800" dirty="0"/>
          </a:p>
          <a:p>
            <a:pPr marL="99599" indent="0">
              <a:buFont typeface="Arial" pitchFamily="34" charset="0"/>
              <a:buNone/>
            </a:pPr>
            <a:r>
              <a:rPr lang="en-US" sz="2800" dirty="0"/>
              <a:t>Weka</a:t>
            </a:r>
          </a:p>
          <a:p>
            <a:pPr marL="99599" indent="0">
              <a:buFont typeface="Arial" pitchFamily="34" charset="0"/>
              <a:buNone/>
            </a:pPr>
            <a:r>
              <a:rPr lang="en-US" sz="2800" dirty="0"/>
              <a:t>Apache Drill</a:t>
            </a:r>
          </a:p>
          <a:p>
            <a:pPr marL="99599" indent="0">
              <a:buFont typeface="Arial" pitchFamily="34" charset="0"/>
              <a:buNone/>
            </a:pPr>
            <a:r>
              <a:rPr lang="en-US" sz="2800" dirty="0"/>
              <a:t>Python and R libraries</a:t>
            </a:r>
          </a:p>
        </p:txBody>
      </p:sp>
      <p:sp>
        <p:nvSpPr>
          <p:cNvPr id="5" name="Text Placeholder 2"/>
          <p:cNvSpPr txBox="1">
            <a:spLocks/>
          </p:cNvSpPr>
          <p:nvPr/>
        </p:nvSpPr>
        <p:spPr>
          <a:xfrm>
            <a:off x="850210" y="3330881"/>
            <a:ext cx="4589807" cy="3527119"/>
          </a:xfrm>
          <a:prstGeom prst="rect">
            <a:avLst/>
          </a:prstGeom>
        </p:spPr>
        <p:txBody>
          <a:bodyPr vert="horz" wrap="square" lIns="146304" tIns="91440" rIns="146304" bIns="91440"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99599" indent="0">
              <a:buFont typeface="Arial" pitchFamily="34" charset="0"/>
              <a:buNone/>
            </a:pPr>
            <a:r>
              <a:rPr lang="en-US" sz="3600" dirty="0"/>
              <a:t>General tools:</a:t>
            </a:r>
          </a:p>
          <a:p>
            <a:pPr marL="99599" indent="0">
              <a:buFont typeface="Arial" pitchFamily="34" charset="0"/>
              <a:buNone/>
            </a:pPr>
            <a:r>
              <a:rPr lang="en-US" sz="2800" dirty="0"/>
              <a:t>Microsoft R Server</a:t>
            </a:r>
          </a:p>
          <a:p>
            <a:pPr marL="99599" indent="0">
              <a:buFont typeface="Arial" pitchFamily="34" charset="0"/>
              <a:buNone/>
            </a:pPr>
            <a:r>
              <a:rPr lang="en-US" sz="2800" dirty="0"/>
              <a:t>Anaconda Python</a:t>
            </a:r>
          </a:p>
          <a:p>
            <a:pPr marL="99599" indent="0">
              <a:buFont typeface="Arial" pitchFamily="34" charset="0"/>
              <a:buNone/>
            </a:pPr>
            <a:r>
              <a:rPr lang="en-US" sz="2800" dirty="0" err="1"/>
              <a:t>Jupyter</a:t>
            </a:r>
            <a:r>
              <a:rPr lang="en-US" sz="2800" dirty="0"/>
              <a:t> Notebook</a:t>
            </a:r>
          </a:p>
          <a:p>
            <a:pPr marL="99599" indent="0">
              <a:buFont typeface="Arial" pitchFamily="34" charset="0"/>
              <a:buNone/>
            </a:pPr>
            <a:r>
              <a:rPr lang="en-US" sz="2800" dirty="0"/>
              <a:t>Visual Studio</a:t>
            </a:r>
          </a:p>
          <a:p>
            <a:pPr marL="99599" indent="0">
              <a:buFont typeface="Arial" pitchFamily="34" charset="0"/>
              <a:buNone/>
            </a:pPr>
            <a:r>
              <a:rPr lang="en-US" sz="2800" dirty="0"/>
              <a:t>SQL Server</a:t>
            </a:r>
          </a:p>
          <a:p>
            <a:pPr marL="99599" indent="0">
              <a:buFont typeface="Arial" pitchFamily="34" charset="0"/>
              <a:buNone/>
            </a:pPr>
            <a:endParaRPr lang="en-US" sz="2800" dirty="0"/>
          </a:p>
        </p:txBody>
      </p:sp>
    </p:spTree>
    <p:extLst>
      <p:ext uri="{BB962C8B-B14F-4D97-AF65-F5344CB8AC3E}">
        <p14:creationId xmlns:p14="http://schemas.microsoft.com/office/powerpoint/2010/main" val="299999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9" y="2230187"/>
            <a:ext cx="11653523" cy="2468368"/>
          </a:xfrm>
        </p:spPr>
        <p:txBody>
          <a:bodyPr/>
          <a:lstStyle/>
          <a:p>
            <a:pPr lvl="1"/>
            <a:r>
              <a:rPr lang="en-US" sz="2800" dirty="0"/>
              <a:t>Embedding</a:t>
            </a:r>
          </a:p>
          <a:p>
            <a:pPr lvl="1"/>
            <a:r>
              <a:rPr lang="en-US" sz="2800" dirty="0"/>
              <a:t>Convolutional layer(s)</a:t>
            </a:r>
          </a:p>
          <a:p>
            <a:pPr lvl="1"/>
            <a:r>
              <a:rPr lang="en-US" sz="2800" dirty="0"/>
              <a:t>Global Max Pooling</a:t>
            </a:r>
          </a:p>
          <a:p>
            <a:pPr lvl="1"/>
            <a:r>
              <a:rPr lang="en-US" sz="2800" dirty="0"/>
              <a:t>Fully connected dense layer</a:t>
            </a:r>
          </a:p>
          <a:p>
            <a:pPr lvl="1"/>
            <a:r>
              <a:rPr lang="en-US" sz="2800" dirty="0"/>
              <a:t>Dense output layer</a:t>
            </a:r>
          </a:p>
        </p:txBody>
      </p:sp>
      <p:sp>
        <p:nvSpPr>
          <p:cNvPr id="2" name="Title 1"/>
          <p:cNvSpPr>
            <a:spLocks noGrp="1"/>
          </p:cNvSpPr>
          <p:nvPr>
            <p:ph type="title"/>
          </p:nvPr>
        </p:nvSpPr>
        <p:spPr>
          <a:xfrm>
            <a:off x="269240" y="1022936"/>
            <a:ext cx="11655840" cy="899665"/>
          </a:xfrm>
        </p:spPr>
        <p:txBody>
          <a:bodyPr/>
          <a:lstStyle/>
          <a:p>
            <a:r>
              <a:rPr lang="en-US" sz="4800" dirty="0"/>
              <a:t>Convolutional Neural Networks (CNN)</a:t>
            </a:r>
            <a:endParaRPr lang="en-US" sz="4000" dirty="0">
              <a:gradFill>
                <a:gsLst>
                  <a:gs pos="10101">
                    <a:schemeClr val="tx1"/>
                  </a:gs>
                  <a:gs pos="54000">
                    <a:schemeClr val="tx1"/>
                  </a:gs>
                </a:gsLst>
                <a:lin ang="5400000" scaled="0"/>
              </a:gradFill>
            </a:endParaRPr>
          </a:p>
        </p:txBody>
      </p:sp>
      <p:pic>
        <p:nvPicPr>
          <p:cNvPr id="6" name="Picture 5">
            <a:extLst>
              <a:ext uri="{FF2B5EF4-FFF2-40B4-BE49-F238E27FC236}">
                <a16:creationId xmlns:a16="http://schemas.microsoft.com/office/drawing/2014/main" id="{AEBDED8D-BB1A-40AA-809D-94B1C5211C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9300" y="2342147"/>
            <a:ext cx="6125816" cy="2471932"/>
          </a:xfrm>
          <a:prstGeom prst="rect">
            <a:avLst/>
          </a:prstGeom>
        </p:spPr>
      </p:pic>
      <p:pic>
        <p:nvPicPr>
          <p:cNvPr id="8" name="Picture 7">
            <a:extLst>
              <a:ext uri="{FF2B5EF4-FFF2-40B4-BE49-F238E27FC236}">
                <a16:creationId xmlns:a16="http://schemas.microsoft.com/office/drawing/2014/main" id="{E0314BC5-A199-4DE0-8AC7-4940170DA72B}"/>
              </a:ext>
            </a:extLst>
          </p:cNvPr>
          <p:cNvPicPr>
            <a:picLocks noChangeAspect="1"/>
          </p:cNvPicPr>
          <p:nvPr/>
        </p:nvPicPr>
        <p:blipFill>
          <a:blip r:embed="rId4"/>
          <a:stretch>
            <a:fillRect/>
          </a:stretch>
        </p:blipFill>
        <p:spPr>
          <a:xfrm>
            <a:off x="5729300" y="4816501"/>
            <a:ext cx="6125816" cy="219075"/>
          </a:xfrm>
          <a:prstGeom prst="rect">
            <a:avLst/>
          </a:prstGeom>
        </p:spPr>
      </p:pic>
    </p:spTree>
    <p:extLst>
      <p:ext uri="{BB962C8B-B14F-4D97-AF65-F5344CB8AC3E}">
        <p14:creationId xmlns:p14="http://schemas.microsoft.com/office/powerpoint/2010/main" val="175189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9" y="2230187"/>
            <a:ext cx="8075985" cy="3545586"/>
          </a:xfrm>
        </p:spPr>
        <p:txBody>
          <a:bodyPr/>
          <a:lstStyle/>
          <a:p>
            <a:pPr lvl="1"/>
            <a:r>
              <a:rPr lang="en-US" sz="2800" dirty="0"/>
              <a:t>Based on architecture used in Microsoft’s Residual Network which won the ILSVRC (ImageNet Large Scale Visual Recognition Challenge) classification competition in 2015.</a:t>
            </a:r>
          </a:p>
          <a:p>
            <a:pPr lvl="1"/>
            <a:r>
              <a:rPr lang="en-US" sz="2800" dirty="0"/>
              <a:t>Fully Convolutional</a:t>
            </a:r>
          </a:p>
          <a:p>
            <a:pPr lvl="1"/>
            <a:r>
              <a:rPr lang="en-US" sz="2800" dirty="0"/>
              <a:t>Residual shortcuts</a:t>
            </a:r>
          </a:p>
          <a:p>
            <a:pPr lvl="1"/>
            <a:r>
              <a:rPr lang="en-US" sz="2800" dirty="0"/>
              <a:t>Useful for networks with very large numbers of layers</a:t>
            </a:r>
          </a:p>
        </p:txBody>
      </p:sp>
      <p:sp>
        <p:nvSpPr>
          <p:cNvPr id="2" name="Title 1"/>
          <p:cNvSpPr>
            <a:spLocks noGrp="1"/>
          </p:cNvSpPr>
          <p:nvPr>
            <p:ph type="title"/>
          </p:nvPr>
        </p:nvSpPr>
        <p:spPr>
          <a:xfrm>
            <a:off x="269240" y="1022936"/>
            <a:ext cx="6668971" cy="899665"/>
          </a:xfrm>
        </p:spPr>
        <p:txBody>
          <a:bodyPr/>
          <a:lstStyle/>
          <a:p>
            <a:r>
              <a:rPr lang="en-US" sz="4800" dirty="0" err="1">
                <a:gradFill>
                  <a:gsLst>
                    <a:gs pos="10101">
                      <a:schemeClr val="tx1"/>
                    </a:gs>
                    <a:gs pos="54000">
                      <a:schemeClr val="tx1"/>
                    </a:gs>
                  </a:gsLst>
                  <a:lin ang="5400000" scaled="0"/>
                </a:gradFill>
              </a:rPr>
              <a:t>ResNet</a:t>
            </a:r>
            <a:r>
              <a:rPr lang="en-US" sz="4800" dirty="0">
                <a:gradFill>
                  <a:gsLst>
                    <a:gs pos="10101">
                      <a:schemeClr val="tx1"/>
                    </a:gs>
                    <a:gs pos="54000">
                      <a:schemeClr val="tx1"/>
                    </a:gs>
                  </a:gsLst>
                  <a:lin ang="5400000" scaled="0"/>
                </a:gradFill>
              </a:rPr>
              <a:t> “for text”</a:t>
            </a:r>
            <a:endParaRPr lang="en-US" sz="4000" dirty="0">
              <a:gradFill>
                <a:gsLst>
                  <a:gs pos="10101">
                    <a:schemeClr val="tx1"/>
                  </a:gs>
                  <a:gs pos="54000">
                    <a:schemeClr val="tx1"/>
                  </a:gs>
                </a:gsLst>
                <a:lin ang="5400000" scaled="0"/>
              </a:gradFill>
            </a:endParaRPr>
          </a:p>
        </p:txBody>
      </p:sp>
      <p:sp>
        <p:nvSpPr>
          <p:cNvPr id="55" name="TextBox 54">
            <a:extLst>
              <a:ext uri="{FF2B5EF4-FFF2-40B4-BE49-F238E27FC236}">
                <a16:creationId xmlns:a16="http://schemas.microsoft.com/office/drawing/2014/main" id="{1582C669-48DD-422F-98BA-C2A3A482525C}"/>
              </a:ext>
            </a:extLst>
          </p:cNvPr>
          <p:cNvSpPr txBox="1"/>
          <p:nvPr/>
        </p:nvSpPr>
        <p:spPr>
          <a:xfrm>
            <a:off x="688596" y="5917711"/>
            <a:ext cx="5561463" cy="461665"/>
          </a:xfrm>
          <a:prstGeom prst="rect">
            <a:avLst/>
          </a:prstGeom>
          <a:noFill/>
        </p:spPr>
        <p:txBody>
          <a:bodyPr wrap="square" lIns="182880" tIns="146304" rIns="182880" bIns="146304" rtlCol="0">
            <a:spAutoFit/>
          </a:bodyPr>
          <a:lstStyle/>
          <a:p>
            <a:pPr>
              <a:lnSpc>
                <a:spcPct val="90000"/>
              </a:lnSpc>
              <a:spcAft>
                <a:spcPts val="600"/>
              </a:spcAft>
            </a:pPr>
            <a:r>
              <a:rPr lang="en-US" sz="1100" dirty="0">
                <a:gradFill>
                  <a:gsLst>
                    <a:gs pos="2917">
                      <a:schemeClr val="tx1"/>
                    </a:gs>
                    <a:gs pos="30000">
                      <a:schemeClr val="tx1"/>
                    </a:gs>
                  </a:gsLst>
                  <a:lin ang="5400000" scaled="0"/>
                </a:gradFill>
                <a:hlinkClick r:id="rId3"/>
              </a:rPr>
              <a:t>Deep Residual Learning for Image Recognition</a:t>
            </a:r>
            <a:endParaRPr lang="en-US" sz="1100" dirty="0">
              <a:gradFill>
                <a:gsLst>
                  <a:gs pos="2917">
                    <a:schemeClr val="tx1"/>
                  </a:gs>
                  <a:gs pos="30000">
                    <a:schemeClr val="tx1"/>
                  </a:gs>
                </a:gsLst>
                <a:lin ang="5400000" scaled="0"/>
              </a:gradFill>
            </a:endParaRPr>
          </a:p>
        </p:txBody>
      </p:sp>
      <p:grpSp>
        <p:nvGrpSpPr>
          <p:cNvPr id="99" name="Group 98">
            <a:extLst>
              <a:ext uri="{FF2B5EF4-FFF2-40B4-BE49-F238E27FC236}">
                <a16:creationId xmlns:a16="http://schemas.microsoft.com/office/drawing/2014/main" id="{8D9C8D1C-EFEE-4748-A596-96E54395E208}"/>
              </a:ext>
            </a:extLst>
          </p:cNvPr>
          <p:cNvGrpSpPr/>
          <p:nvPr/>
        </p:nvGrpSpPr>
        <p:grpSpPr>
          <a:xfrm>
            <a:off x="8174615" y="385442"/>
            <a:ext cx="2986373" cy="6201728"/>
            <a:chOff x="6926259" y="425197"/>
            <a:chExt cx="2986373" cy="6201728"/>
          </a:xfrm>
        </p:grpSpPr>
        <p:sp>
          <p:nvSpPr>
            <p:cNvPr id="6" name="TextBox 5">
              <a:extLst>
                <a:ext uri="{FF2B5EF4-FFF2-40B4-BE49-F238E27FC236}">
                  <a16:creationId xmlns:a16="http://schemas.microsoft.com/office/drawing/2014/main" id="{E9C3D095-55E6-49D3-9A89-FA9161410D96}"/>
                </a:ext>
              </a:extLst>
            </p:cNvPr>
            <p:cNvSpPr txBox="1"/>
            <p:nvPr/>
          </p:nvSpPr>
          <p:spPr>
            <a:xfrm>
              <a:off x="7832056" y="840750"/>
              <a:ext cx="1216693" cy="219456"/>
            </a:xfrm>
            <a:prstGeom prst="rect">
              <a:avLst/>
            </a:prstGeom>
            <a:solidFill>
              <a:srgbClr val="F9F9C3"/>
            </a:solidFill>
            <a:ln>
              <a:solidFill>
                <a:schemeClr val="tx1"/>
              </a:solidFill>
            </a:ln>
          </p:spPr>
          <p:txBody>
            <a:bodyPr wrap="square" lIns="182880" tIns="146304" rIns="182880" bIns="146304" rtlCol="0" anchor="ctr" anchorCtr="0">
              <a:noAutofit/>
            </a:bodyPr>
            <a:lstStyle/>
            <a:p>
              <a:pPr algn="ctr">
                <a:lnSpc>
                  <a:spcPct val="90000"/>
                </a:lnSpc>
                <a:spcAft>
                  <a:spcPts val="600"/>
                </a:spcAft>
              </a:pPr>
              <a:r>
                <a:rPr lang="en-US" sz="1200" dirty="0">
                  <a:solidFill>
                    <a:schemeClr val="accent4"/>
                  </a:solidFill>
                </a:rPr>
                <a:t>Embedding</a:t>
              </a:r>
            </a:p>
          </p:txBody>
        </p:sp>
        <p:sp>
          <p:nvSpPr>
            <p:cNvPr id="7" name="TextBox 6">
              <a:extLst>
                <a:ext uri="{FF2B5EF4-FFF2-40B4-BE49-F238E27FC236}">
                  <a16:creationId xmlns:a16="http://schemas.microsoft.com/office/drawing/2014/main" id="{A42C3218-0593-4FD5-B5FA-A889270F8702}"/>
                </a:ext>
              </a:extLst>
            </p:cNvPr>
            <p:cNvSpPr txBox="1"/>
            <p:nvPr/>
          </p:nvSpPr>
          <p:spPr>
            <a:xfrm>
              <a:off x="7832057" y="1220509"/>
              <a:ext cx="1216693" cy="219456"/>
            </a:xfrm>
            <a:prstGeom prst="rect">
              <a:avLst/>
            </a:prstGeom>
            <a:solidFill>
              <a:srgbClr val="C89CC6"/>
            </a:solidFill>
            <a:ln>
              <a:solidFill>
                <a:schemeClr val="tx1"/>
              </a:solidFill>
            </a:ln>
          </p:spPr>
          <p:txBody>
            <a:bodyPr wrap="square" lIns="182880" tIns="146304" rIns="182880" bIns="146304" rtlCol="0" anchor="ctr" anchorCtr="0">
              <a:noAutofit/>
            </a:bodyPr>
            <a:lstStyle/>
            <a:p>
              <a:pPr algn="ctr">
                <a:lnSpc>
                  <a:spcPct val="90000"/>
                </a:lnSpc>
                <a:spcAft>
                  <a:spcPts val="600"/>
                </a:spcAft>
              </a:pPr>
              <a:r>
                <a:rPr lang="en-US" sz="1200" dirty="0">
                  <a:solidFill>
                    <a:schemeClr val="accent4"/>
                  </a:solidFill>
                </a:rPr>
                <a:t>3x1 conv, 64</a:t>
              </a:r>
            </a:p>
          </p:txBody>
        </p:sp>
        <p:sp>
          <p:nvSpPr>
            <p:cNvPr id="8" name="TextBox 7">
              <a:extLst>
                <a:ext uri="{FF2B5EF4-FFF2-40B4-BE49-F238E27FC236}">
                  <a16:creationId xmlns:a16="http://schemas.microsoft.com/office/drawing/2014/main" id="{4E2E96B0-4CCA-4216-9D96-1A04E2FE3BF9}"/>
                </a:ext>
              </a:extLst>
            </p:cNvPr>
            <p:cNvSpPr txBox="1"/>
            <p:nvPr/>
          </p:nvSpPr>
          <p:spPr>
            <a:xfrm>
              <a:off x="7832056" y="1590953"/>
              <a:ext cx="1216693" cy="219456"/>
            </a:xfrm>
            <a:prstGeom prst="rect">
              <a:avLst/>
            </a:prstGeom>
            <a:solidFill>
              <a:srgbClr val="C89CC6"/>
            </a:solidFill>
            <a:ln>
              <a:solidFill>
                <a:schemeClr val="tx1"/>
              </a:solidFill>
            </a:ln>
          </p:spPr>
          <p:txBody>
            <a:bodyPr wrap="square" lIns="182880" tIns="146304" rIns="182880" bIns="146304" rtlCol="0" anchor="ctr" anchorCtr="0">
              <a:noAutofit/>
            </a:bodyPr>
            <a:lstStyle/>
            <a:p>
              <a:pPr algn="ctr">
                <a:lnSpc>
                  <a:spcPct val="90000"/>
                </a:lnSpc>
                <a:spcAft>
                  <a:spcPts val="600"/>
                </a:spcAft>
              </a:pPr>
              <a:r>
                <a:rPr lang="en-US" sz="1200" dirty="0">
                  <a:solidFill>
                    <a:schemeClr val="accent4"/>
                  </a:solidFill>
                </a:rPr>
                <a:t>3x1 conv, 64</a:t>
              </a:r>
            </a:p>
          </p:txBody>
        </p:sp>
        <p:sp>
          <p:nvSpPr>
            <p:cNvPr id="9" name="TextBox 8">
              <a:extLst>
                <a:ext uri="{FF2B5EF4-FFF2-40B4-BE49-F238E27FC236}">
                  <a16:creationId xmlns:a16="http://schemas.microsoft.com/office/drawing/2014/main" id="{946AB7BA-AE93-450C-A884-BED74AA7EDF1}"/>
                </a:ext>
              </a:extLst>
            </p:cNvPr>
            <p:cNvSpPr txBox="1"/>
            <p:nvPr/>
          </p:nvSpPr>
          <p:spPr>
            <a:xfrm>
              <a:off x="7832056" y="1974281"/>
              <a:ext cx="1216693" cy="219456"/>
            </a:xfrm>
            <a:prstGeom prst="rect">
              <a:avLst/>
            </a:prstGeom>
            <a:solidFill>
              <a:srgbClr val="C89CC6"/>
            </a:solidFill>
            <a:ln>
              <a:solidFill>
                <a:schemeClr val="tx1"/>
              </a:solidFill>
            </a:ln>
          </p:spPr>
          <p:txBody>
            <a:bodyPr wrap="square" lIns="182880" tIns="146304" rIns="182880" bIns="146304" rtlCol="0" anchor="ctr" anchorCtr="0">
              <a:noAutofit/>
            </a:bodyPr>
            <a:lstStyle/>
            <a:p>
              <a:pPr algn="ctr">
                <a:lnSpc>
                  <a:spcPct val="90000"/>
                </a:lnSpc>
                <a:spcAft>
                  <a:spcPts val="600"/>
                </a:spcAft>
              </a:pPr>
              <a:r>
                <a:rPr lang="en-US" sz="1200" dirty="0">
                  <a:solidFill>
                    <a:schemeClr val="accent4"/>
                  </a:solidFill>
                </a:rPr>
                <a:t>3x1 conv, 64</a:t>
              </a:r>
            </a:p>
          </p:txBody>
        </p:sp>
        <p:sp>
          <p:nvSpPr>
            <p:cNvPr id="25" name="TextBox 24">
              <a:extLst>
                <a:ext uri="{FF2B5EF4-FFF2-40B4-BE49-F238E27FC236}">
                  <a16:creationId xmlns:a16="http://schemas.microsoft.com/office/drawing/2014/main" id="{3CFC206B-A1C3-484A-AD08-3D77C4C66CA3}"/>
                </a:ext>
              </a:extLst>
            </p:cNvPr>
            <p:cNvSpPr txBox="1"/>
            <p:nvPr/>
          </p:nvSpPr>
          <p:spPr>
            <a:xfrm>
              <a:off x="7822530" y="2352201"/>
              <a:ext cx="1216693" cy="219456"/>
            </a:xfrm>
            <a:prstGeom prst="rect">
              <a:avLst/>
            </a:prstGeom>
            <a:solidFill>
              <a:srgbClr val="CDDACC"/>
            </a:solidFill>
            <a:ln>
              <a:solidFill>
                <a:schemeClr val="tx1"/>
              </a:solidFill>
            </a:ln>
          </p:spPr>
          <p:txBody>
            <a:bodyPr wrap="none" lIns="182880" tIns="91440" rIns="182880" bIns="91440" rtlCol="0" anchor="ctr" anchorCtr="0">
              <a:noAutofit/>
            </a:bodyPr>
            <a:lstStyle/>
            <a:p>
              <a:pPr algn="ctr">
                <a:lnSpc>
                  <a:spcPct val="90000"/>
                </a:lnSpc>
                <a:spcAft>
                  <a:spcPts val="600"/>
                </a:spcAft>
              </a:pPr>
              <a:r>
                <a:rPr lang="en-US" sz="1200" dirty="0">
                  <a:solidFill>
                    <a:schemeClr val="accent4"/>
                  </a:solidFill>
                </a:rPr>
                <a:t>3x1 conv, 128</a:t>
              </a:r>
            </a:p>
          </p:txBody>
        </p:sp>
        <p:sp>
          <p:nvSpPr>
            <p:cNvPr id="26" name="TextBox 25">
              <a:extLst>
                <a:ext uri="{FF2B5EF4-FFF2-40B4-BE49-F238E27FC236}">
                  <a16:creationId xmlns:a16="http://schemas.microsoft.com/office/drawing/2014/main" id="{3602EBA7-9F6A-40C3-A956-7EACE328E1A1}"/>
                </a:ext>
              </a:extLst>
            </p:cNvPr>
            <p:cNvSpPr txBox="1"/>
            <p:nvPr/>
          </p:nvSpPr>
          <p:spPr>
            <a:xfrm>
              <a:off x="7822529" y="2710693"/>
              <a:ext cx="1216693" cy="219456"/>
            </a:xfrm>
            <a:prstGeom prst="rect">
              <a:avLst/>
            </a:prstGeom>
            <a:solidFill>
              <a:srgbClr val="CDDACC"/>
            </a:solidFill>
            <a:ln>
              <a:solidFill>
                <a:schemeClr val="tx1"/>
              </a:solidFill>
            </a:ln>
          </p:spPr>
          <p:txBody>
            <a:bodyPr wrap="none" lIns="182880" tIns="146304" rIns="182880" bIns="146304" rtlCol="0" anchor="ctr" anchorCtr="0">
              <a:noAutofit/>
            </a:bodyPr>
            <a:lstStyle/>
            <a:p>
              <a:pPr algn="ctr">
                <a:lnSpc>
                  <a:spcPct val="90000"/>
                </a:lnSpc>
                <a:spcAft>
                  <a:spcPts val="600"/>
                </a:spcAft>
              </a:pPr>
              <a:r>
                <a:rPr lang="en-US" sz="1200" dirty="0">
                  <a:solidFill>
                    <a:schemeClr val="accent4"/>
                  </a:solidFill>
                </a:rPr>
                <a:t>3x1 conv, 128</a:t>
              </a:r>
            </a:p>
          </p:txBody>
        </p:sp>
        <p:sp>
          <p:nvSpPr>
            <p:cNvPr id="27" name="TextBox 26">
              <a:extLst>
                <a:ext uri="{FF2B5EF4-FFF2-40B4-BE49-F238E27FC236}">
                  <a16:creationId xmlns:a16="http://schemas.microsoft.com/office/drawing/2014/main" id="{C27B85DB-6A88-4021-B280-A6D9CCF68D5B}"/>
                </a:ext>
              </a:extLst>
            </p:cNvPr>
            <p:cNvSpPr txBox="1"/>
            <p:nvPr/>
          </p:nvSpPr>
          <p:spPr>
            <a:xfrm>
              <a:off x="7822529" y="3094021"/>
              <a:ext cx="1216693" cy="219456"/>
            </a:xfrm>
            <a:prstGeom prst="rect">
              <a:avLst/>
            </a:prstGeom>
            <a:solidFill>
              <a:srgbClr val="CDDACC"/>
            </a:solidFill>
            <a:ln>
              <a:solidFill>
                <a:schemeClr val="tx1"/>
              </a:solidFill>
            </a:ln>
          </p:spPr>
          <p:txBody>
            <a:bodyPr wrap="none" lIns="182880" tIns="146304" rIns="182880" bIns="146304" rtlCol="0" anchor="ctr" anchorCtr="0">
              <a:noAutofit/>
            </a:bodyPr>
            <a:lstStyle/>
            <a:p>
              <a:pPr algn="ctr">
                <a:lnSpc>
                  <a:spcPct val="90000"/>
                </a:lnSpc>
                <a:spcAft>
                  <a:spcPts val="600"/>
                </a:spcAft>
              </a:pPr>
              <a:r>
                <a:rPr lang="en-US" sz="1200" dirty="0">
                  <a:solidFill>
                    <a:schemeClr val="accent4"/>
                  </a:solidFill>
                </a:rPr>
                <a:t>3x1 conv, 128</a:t>
              </a:r>
            </a:p>
          </p:txBody>
        </p:sp>
        <p:sp>
          <p:nvSpPr>
            <p:cNvPr id="28" name="TextBox 27">
              <a:extLst>
                <a:ext uri="{FF2B5EF4-FFF2-40B4-BE49-F238E27FC236}">
                  <a16:creationId xmlns:a16="http://schemas.microsoft.com/office/drawing/2014/main" id="{07C85EDE-49CC-4A09-8858-230B658C1956}"/>
                </a:ext>
              </a:extLst>
            </p:cNvPr>
            <p:cNvSpPr txBox="1"/>
            <p:nvPr/>
          </p:nvSpPr>
          <p:spPr>
            <a:xfrm>
              <a:off x="7822529" y="3478106"/>
              <a:ext cx="1216693" cy="219456"/>
            </a:xfrm>
            <a:prstGeom prst="rect">
              <a:avLst/>
            </a:prstGeom>
            <a:solidFill>
              <a:srgbClr val="C4B2AC"/>
            </a:solidFill>
            <a:ln>
              <a:solidFill>
                <a:schemeClr val="tx1"/>
              </a:solidFill>
            </a:ln>
          </p:spPr>
          <p:txBody>
            <a:bodyPr wrap="none" lIns="182880" tIns="146304" rIns="182880" bIns="146304" rtlCol="0" anchor="ctr" anchorCtr="0">
              <a:noAutofit/>
            </a:bodyPr>
            <a:lstStyle/>
            <a:p>
              <a:pPr algn="ctr">
                <a:lnSpc>
                  <a:spcPct val="90000"/>
                </a:lnSpc>
                <a:spcAft>
                  <a:spcPts val="600"/>
                </a:spcAft>
              </a:pPr>
              <a:r>
                <a:rPr lang="en-US" sz="1200" dirty="0">
                  <a:solidFill>
                    <a:schemeClr val="accent4"/>
                  </a:solidFill>
                </a:rPr>
                <a:t>3x1 conv, 256</a:t>
              </a:r>
            </a:p>
          </p:txBody>
        </p:sp>
        <p:sp>
          <p:nvSpPr>
            <p:cNvPr id="29" name="TextBox 28">
              <a:extLst>
                <a:ext uri="{FF2B5EF4-FFF2-40B4-BE49-F238E27FC236}">
                  <a16:creationId xmlns:a16="http://schemas.microsoft.com/office/drawing/2014/main" id="{71337FA6-46C7-4579-8588-5E1139D500E3}"/>
                </a:ext>
              </a:extLst>
            </p:cNvPr>
            <p:cNvSpPr txBox="1"/>
            <p:nvPr/>
          </p:nvSpPr>
          <p:spPr>
            <a:xfrm>
              <a:off x="7822528" y="3848550"/>
              <a:ext cx="1216693" cy="219456"/>
            </a:xfrm>
            <a:prstGeom prst="rect">
              <a:avLst/>
            </a:prstGeom>
            <a:solidFill>
              <a:srgbClr val="C4B2AC"/>
            </a:solidFill>
            <a:ln>
              <a:solidFill>
                <a:schemeClr val="tx1"/>
              </a:solidFill>
            </a:ln>
          </p:spPr>
          <p:txBody>
            <a:bodyPr wrap="none" lIns="182880" tIns="146304" rIns="182880" bIns="146304" rtlCol="0" anchor="ctr" anchorCtr="0">
              <a:noAutofit/>
            </a:bodyPr>
            <a:lstStyle/>
            <a:p>
              <a:pPr algn="ctr">
                <a:lnSpc>
                  <a:spcPct val="90000"/>
                </a:lnSpc>
                <a:spcAft>
                  <a:spcPts val="600"/>
                </a:spcAft>
              </a:pPr>
              <a:r>
                <a:rPr lang="en-US" sz="1200" dirty="0">
                  <a:solidFill>
                    <a:schemeClr val="accent4"/>
                  </a:solidFill>
                </a:rPr>
                <a:t>3x1 conv, 256</a:t>
              </a:r>
            </a:p>
          </p:txBody>
        </p:sp>
        <p:sp>
          <p:nvSpPr>
            <p:cNvPr id="30" name="TextBox 29">
              <a:extLst>
                <a:ext uri="{FF2B5EF4-FFF2-40B4-BE49-F238E27FC236}">
                  <a16:creationId xmlns:a16="http://schemas.microsoft.com/office/drawing/2014/main" id="{AFD6AE3B-28B6-43A8-956E-9CCE4CFB9B32}"/>
                </a:ext>
              </a:extLst>
            </p:cNvPr>
            <p:cNvSpPr txBox="1"/>
            <p:nvPr/>
          </p:nvSpPr>
          <p:spPr>
            <a:xfrm>
              <a:off x="7822528" y="4231878"/>
              <a:ext cx="1216693" cy="219456"/>
            </a:xfrm>
            <a:prstGeom prst="rect">
              <a:avLst/>
            </a:prstGeom>
            <a:solidFill>
              <a:srgbClr val="C4B2AC"/>
            </a:solidFill>
            <a:ln>
              <a:solidFill>
                <a:schemeClr val="tx1"/>
              </a:solidFill>
            </a:ln>
          </p:spPr>
          <p:txBody>
            <a:bodyPr wrap="none" lIns="182880" tIns="146304" rIns="182880" bIns="146304" rtlCol="0" anchor="ctr" anchorCtr="0">
              <a:noAutofit/>
            </a:bodyPr>
            <a:lstStyle/>
            <a:p>
              <a:pPr algn="ctr">
                <a:lnSpc>
                  <a:spcPct val="90000"/>
                </a:lnSpc>
                <a:spcAft>
                  <a:spcPts val="600"/>
                </a:spcAft>
              </a:pPr>
              <a:r>
                <a:rPr lang="en-US" sz="1200" dirty="0">
                  <a:solidFill>
                    <a:schemeClr val="accent4"/>
                  </a:solidFill>
                </a:rPr>
                <a:t>3x1 conv, 256</a:t>
              </a:r>
            </a:p>
          </p:txBody>
        </p:sp>
        <p:sp>
          <p:nvSpPr>
            <p:cNvPr id="31" name="TextBox 30">
              <a:extLst>
                <a:ext uri="{FF2B5EF4-FFF2-40B4-BE49-F238E27FC236}">
                  <a16:creationId xmlns:a16="http://schemas.microsoft.com/office/drawing/2014/main" id="{EC2610BF-58E2-4EAD-AA97-C5E7FCA63A1F}"/>
                </a:ext>
              </a:extLst>
            </p:cNvPr>
            <p:cNvSpPr txBox="1"/>
            <p:nvPr/>
          </p:nvSpPr>
          <p:spPr>
            <a:xfrm>
              <a:off x="7822528" y="4596156"/>
              <a:ext cx="1216693" cy="219456"/>
            </a:xfrm>
            <a:prstGeom prst="rect">
              <a:avLst/>
            </a:prstGeom>
            <a:solidFill>
              <a:srgbClr val="B7BEDF"/>
            </a:solidFill>
            <a:ln>
              <a:solidFill>
                <a:schemeClr val="tx1"/>
              </a:solidFill>
            </a:ln>
          </p:spPr>
          <p:txBody>
            <a:bodyPr wrap="none" lIns="182880" tIns="146304" rIns="182880" bIns="146304" rtlCol="0" anchor="ctr" anchorCtr="0">
              <a:noAutofit/>
            </a:bodyPr>
            <a:lstStyle/>
            <a:p>
              <a:pPr algn="ctr">
                <a:lnSpc>
                  <a:spcPct val="90000"/>
                </a:lnSpc>
                <a:spcAft>
                  <a:spcPts val="600"/>
                </a:spcAft>
              </a:pPr>
              <a:r>
                <a:rPr lang="en-US" sz="1200" dirty="0">
                  <a:solidFill>
                    <a:schemeClr val="accent4"/>
                  </a:solidFill>
                </a:rPr>
                <a:t>3x1 conv, 512</a:t>
              </a:r>
            </a:p>
          </p:txBody>
        </p:sp>
        <p:sp>
          <p:nvSpPr>
            <p:cNvPr id="32" name="TextBox 31">
              <a:extLst>
                <a:ext uri="{FF2B5EF4-FFF2-40B4-BE49-F238E27FC236}">
                  <a16:creationId xmlns:a16="http://schemas.microsoft.com/office/drawing/2014/main" id="{8985A63F-897F-4959-B46E-6CD4C33E9976}"/>
                </a:ext>
              </a:extLst>
            </p:cNvPr>
            <p:cNvSpPr txBox="1"/>
            <p:nvPr/>
          </p:nvSpPr>
          <p:spPr>
            <a:xfrm>
              <a:off x="7822527" y="4966600"/>
              <a:ext cx="1216693" cy="219456"/>
            </a:xfrm>
            <a:prstGeom prst="rect">
              <a:avLst/>
            </a:prstGeom>
            <a:solidFill>
              <a:srgbClr val="B7BEDF"/>
            </a:solidFill>
            <a:ln>
              <a:solidFill>
                <a:schemeClr val="tx1"/>
              </a:solidFill>
            </a:ln>
          </p:spPr>
          <p:txBody>
            <a:bodyPr wrap="none" lIns="182880" tIns="146304" rIns="182880" bIns="146304" rtlCol="0" anchor="ctr" anchorCtr="0">
              <a:noAutofit/>
            </a:bodyPr>
            <a:lstStyle/>
            <a:p>
              <a:pPr algn="ctr">
                <a:lnSpc>
                  <a:spcPct val="90000"/>
                </a:lnSpc>
                <a:spcAft>
                  <a:spcPts val="600"/>
                </a:spcAft>
              </a:pPr>
              <a:r>
                <a:rPr lang="en-US" sz="1200" dirty="0">
                  <a:solidFill>
                    <a:schemeClr val="accent4"/>
                  </a:solidFill>
                </a:rPr>
                <a:t>3x1 conv, 512</a:t>
              </a:r>
            </a:p>
          </p:txBody>
        </p:sp>
        <p:sp>
          <p:nvSpPr>
            <p:cNvPr id="33" name="TextBox 32">
              <a:extLst>
                <a:ext uri="{FF2B5EF4-FFF2-40B4-BE49-F238E27FC236}">
                  <a16:creationId xmlns:a16="http://schemas.microsoft.com/office/drawing/2014/main" id="{EF2E7AB0-E9B8-426F-AD52-01BC7904DB8A}"/>
                </a:ext>
              </a:extLst>
            </p:cNvPr>
            <p:cNvSpPr txBox="1"/>
            <p:nvPr/>
          </p:nvSpPr>
          <p:spPr>
            <a:xfrm>
              <a:off x="7822527" y="5349928"/>
              <a:ext cx="1216693" cy="219456"/>
            </a:xfrm>
            <a:prstGeom prst="rect">
              <a:avLst/>
            </a:prstGeom>
            <a:solidFill>
              <a:srgbClr val="B7BEDF"/>
            </a:solidFill>
            <a:ln>
              <a:solidFill>
                <a:schemeClr val="tx1"/>
              </a:solidFill>
            </a:ln>
          </p:spPr>
          <p:txBody>
            <a:bodyPr wrap="none" lIns="182880" tIns="146304" rIns="182880" bIns="146304" rtlCol="0" anchor="ctr" anchorCtr="0">
              <a:noAutofit/>
            </a:bodyPr>
            <a:lstStyle/>
            <a:p>
              <a:pPr algn="ctr">
                <a:lnSpc>
                  <a:spcPct val="90000"/>
                </a:lnSpc>
                <a:spcAft>
                  <a:spcPts val="600"/>
                </a:spcAft>
              </a:pPr>
              <a:r>
                <a:rPr lang="en-US" sz="1200" dirty="0">
                  <a:solidFill>
                    <a:schemeClr val="accent4"/>
                  </a:solidFill>
                </a:rPr>
                <a:t>3x1 conv, 512</a:t>
              </a:r>
            </a:p>
          </p:txBody>
        </p:sp>
        <p:sp>
          <p:nvSpPr>
            <p:cNvPr id="35" name="TextBox 34">
              <a:extLst>
                <a:ext uri="{FF2B5EF4-FFF2-40B4-BE49-F238E27FC236}">
                  <a16:creationId xmlns:a16="http://schemas.microsoft.com/office/drawing/2014/main" id="{6717DA4C-9833-435D-A69D-61AB0C7CCBA7}"/>
                </a:ext>
              </a:extLst>
            </p:cNvPr>
            <p:cNvSpPr txBox="1"/>
            <p:nvPr/>
          </p:nvSpPr>
          <p:spPr>
            <a:xfrm>
              <a:off x="7822525" y="6052716"/>
              <a:ext cx="1216693" cy="219456"/>
            </a:xfrm>
            <a:prstGeom prst="rect">
              <a:avLst/>
            </a:prstGeom>
            <a:solidFill>
              <a:schemeClr val="tx1"/>
            </a:solidFill>
            <a:ln>
              <a:solidFill>
                <a:schemeClr val="tx1"/>
              </a:solidFill>
            </a:ln>
          </p:spPr>
          <p:txBody>
            <a:bodyPr wrap="square" lIns="182880" tIns="146304" rIns="182880" bIns="146304" rtlCol="0" anchor="ctr" anchorCtr="0">
              <a:noAutofit/>
            </a:bodyPr>
            <a:lstStyle/>
            <a:p>
              <a:pPr algn="ctr">
                <a:lnSpc>
                  <a:spcPct val="90000"/>
                </a:lnSpc>
                <a:spcAft>
                  <a:spcPts val="600"/>
                </a:spcAft>
              </a:pPr>
              <a:r>
                <a:rPr lang="en-US" sz="1200" dirty="0">
                  <a:solidFill>
                    <a:schemeClr val="accent4"/>
                  </a:solidFill>
                </a:rPr>
                <a:t>dropout</a:t>
              </a:r>
            </a:p>
          </p:txBody>
        </p:sp>
        <p:sp>
          <p:nvSpPr>
            <p:cNvPr id="36" name="TextBox 35">
              <a:extLst>
                <a:ext uri="{FF2B5EF4-FFF2-40B4-BE49-F238E27FC236}">
                  <a16:creationId xmlns:a16="http://schemas.microsoft.com/office/drawing/2014/main" id="{5B8A220E-67E1-4BD9-864D-345B4D0D7FF4}"/>
                </a:ext>
              </a:extLst>
            </p:cNvPr>
            <p:cNvSpPr txBox="1"/>
            <p:nvPr/>
          </p:nvSpPr>
          <p:spPr>
            <a:xfrm>
              <a:off x="7822525" y="6407469"/>
              <a:ext cx="1216693" cy="219456"/>
            </a:xfrm>
            <a:prstGeom prst="rect">
              <a:avLst/>
            </a:prstGeom>
            <a:solidFill>
              <a:schemeClr val="tx1"/>
            </a:solidFill>
            <a:ln>
              <a:solidFill>
                <a:schemeClr val="tx1"/>
              </a:solidFill>
            </a:ln>
          </p:spPr>
          <p:txBody>
            <a:bodyPr wrap="square" lIns="182880" tIns="146304" rIns="182880" bIns="146304" rtlCol="0" anchor="ctr" anchorCtr="0">
              <a:noAutofit/>
            </a:bodyPr>
            <a:lstStyle/>
            <a:p>
              <a:pPr algn="ctr">
                <a:lnSpc>
                  <a:spcPct val="90000"/>
                </a:lnSpc>
                <a:spcAft>
                  <a:spcPts val="600"/>
                </a:spcAft>
              </a:pPr>
              <a:r>
                <a:rPr lang="en-US" sz="1200" dirty="0">
                  <a:solidFill>
                    <a:schemeClr val="accent4"/>
                  </a:solidFill>
                </a:rPr>
                <a:t>fc 1</a:t>
              </a:r>
            </a:p>
          </p:txBody>
        </p:sp>
        <p:cxnSp>
          <p:nvCxnSpPr>
            <p:cNvPr id="38" name="Straight Arrow Connector 37">
              <a:extLst>
                <a:ext uri="{FF2B5EF4-FFF2-40B4-BE49-F238E27FC236}">
                  <a16:creationId xmlns:a16="http://schemas.microsoft.com/office/drawing/2014/main" id="{F45104CB-617C-492C-A9CD-746DFF325165}"/>
                </a:ext>
              </a:extLst>
            </p:cNvPr>
            <p:cNvCxnSpPr/>
            <p:nvPr/>
          </p:nvCxnSpPr>
          <p:spPr>
            <a:xfrm>
              <a:off x="8444552" y="650250"/>
              <a:ext cx="0" cy="190500"/>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C6FEAB1-3DB4-4F3A-8CCC-9F3907C52340}"/>
                </a:ext>
              </a:extLst>
            </p:cNvPr>
            <p:cNvCxnSpPr/>
            <p:nvPr/>
          </p:nvCxnSpPr>
          <p:spPr>
            <a:xfrm>
              <a:off x="8440571" y="1060206"/>
              <a:ext cx="0" cy="190500"/>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B4DD4BC-23FB-4611-B689-9E7C3B53B5AE}"/>
                </a:ext>
              </a:extLst>
            </p:cNvPr>
            <p:cNvCxnSpPr/>
            <p:nvPr/>
          </p:nvCxnSpPr>
          <p:spPr>
            <a:xfrm>
              <a:off x="8433178" y="1433989"/>
              <a:ext cx="0" cy="190500"/>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8D8B8DC-E990-4288-88CC-1ACF469142BE}"/>
                </a:ext>
              </a:extLst>
            </p:cNvPr>
            <p:cNvCxnSpPr/>
            <p:nvPr/>
          </p:nvCxnSpPr>
          <p:spPr>
            <a:xfrm>
              <a:off x="8440571" y="1810409"/>
              <a:ext cx="0" cy="190500"/>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952D6AE-352E-4395-A48D-B877F98E79FB}"/>
                </a:ext>
              </a:extLst>
            </p:cNvPr>
            <p:cNvCxnSpPr/>
            <p:nvPr/>
          </p:nvCxnSpPr>
          <p:spPr>
            <a:xfrm>
              <a:off x="8446826" y="2173653"/>
              <a:ext cx="0" cy="190500"/>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7A13B45-FD19-4E37-833B-8E4D356AAF2B}"/>
                </a:ext>
              </a:extLst>
            </p:cNvPr>
            <p:cNvCxnSpPr/>
            <p:nvPr/>
          </p:nvCxnSpPr>
          <p:spPr>
            <a:xfrm>
              <a:off x="8439154" y="2538121"/>
              <a:ext cx="0" cy="190500"/>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D8E9F328-D636-4B3D-9C79-DF2EC38E0B22}"/>
                </a:ext>
              </a:extLst>
            </p:cNvPr>
            <p:cNvCxnSpPr/>
            <p:nvPr/>
          </p:nvCxnSpPr>
          <p:spPr>
            <a:xfrm>
              <a:off x="8439154" y="2915473"/>
              <a:ext cx="0" cy="190500"/>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4227230-07CC-4D79-942D-503A685C137E}"/>
                </a:ext>
              </a:extLst>
            </p:cNvPr>
            <p:cNvCxnSpPr/>
            <p:nvPr/>
          </p:nvCxnSpPr>
          <p:spPr>
            <a:xfrm>
              <a:off x="8451106" y="3305534"/>
              <a:ext cx="0" cy="190500"/>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4A641DF-034C-4C2F-8ECE-6F82F9E1987D}"/>
                </a:ext>
              </a:extLst>
            </p:cNvPr>
            <p:cNvCxnSpPr/>
            <p:nvPr/>
          </p:nvCxnSpPr>
          <p:spPr>
            <a:xfrm>
              <a:off x="8452523" y="3681954"/>
              <a:ext cx="0" cy="190500"/>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5116CFE-A049-4B8C-9DF6-E3CEDA6698B4}"/>
                </a:ext>
              </a:extLst>
            </p:cNvPr>
            <p:cNvCxnSpPr/>
            <p:nvPr/>
          </p:nvCxnSpPr>
          <p:spPr>
            <a:xfrm>
              <a:off x="8451663" y="4059306"/>
              <a:ext cx="0" cy="190500"/>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EAFB35A-F447-4383-B8CD-4687308CC5FD}"/>
                </a:ext>
              </a:extLst>
            </p:cNvPr>
            <p:cNvCxnSpPr/>
            <p:nvPr/>
          </p:nvCxnSpPr>
          <p:spPr>
            <a:xfrm>
              <a:off x="8458499" y="4435536"/>
              <a:ext cx="0" cy="190500"/>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FE0C0CA-CD51-4197-B1DC-64A7DE4E90C1}"/>
                </a:ext>
              </a:extLst>
            </p:cNvPr>
            <p:cNvCxnSpPr/>
            <p:nvPr/>
          </p:nvCxnSpPr>
          <p:spPr>
            <a:xfrm>
              <a:off x="8433178" y="4794028"/>
              <a:ext cx="0" cy="190500"/>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92F6C4F-B347-45D0-A786-65A8FAE4B3B8}"/>
                </a:ext>
              </a:extLst>
            </p:cNvPr>
            <p:cNvCxnSpPr/>
            <p:nvPr/>
          </p:nvCxnSpPr>
          <p:spPr>
            <a:xfrm>
              <a:off x="8440571" y="5180080"/>
              <a:ext cx="0" cy="190500"/>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E553B23C-C44F-4D68-A8FF-A1BF73065EF1}"/>
                </a:ext>
              </a:extLst>
            </p:cNvPr>
            <p:cNvCxnSpPr/>
            <p:nvPr/>
          </p:nvCxnSpPr>
          <p:spPr>
            <a:xfrm>
              <a:off x="8433178" y="5528750"/>
              <a:ext cx="0" cy="190500"/>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278038BB-BDDD-4A1B-B332-C15F4E997212}"/>
                </a:ext>
              </a:extLst>
            </p:cNvPr>
            <p:cNvCxnSpPr/>
            <p:nvPr/>
          </p:nvCxnSpPr>
          <p:spPr>
            <a:xfrm>
              <a:off x="8433178" y="5862216"/>
              <a:ext cx="0" cy="190500"/>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042454C-D1CA-4AF7-B9A2-C858CEABC6ED}"/>
                </a:ext>
              </a:extLst>
            </p:cNvPr>
            <p:cNvCxnSpPr/>
            <p:nvPr/>
          </p:nvCxnSpPr>
          <p:spPr>
            <a:xfrm>
              <a:off x="8433178" y="6216969"/>
              <a:ext cx="0" cy="190500"/>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45224C84-2C6E-4DE4-8F4F-7ED4A0EAB524}"/>
                </a:ext>
              </a:extLst>
            </p:cNvPr>
            <p:cNvSpPr txBox="1"/>
            <p:nvPr/>
          </p:nvSpPr>
          <p:spPr>
            <a:xfrm>
              <a:off x="8098734" y="425197"/>
              <a:ext cx="696183" cy="296216"/>
            </a:xfrm>
            <a:prstGeom prst="rect">
              <a:avLst/>
            </a:prstGeom>
            <a:noFill/>
          </p:spPr>
          <p:txBody>
            <a:bodyPr wrap="none" lIns="182880" tIns="146304" rIns="182880" bIns="146304" rtlCol="0" anchor="ctr" anchorCtr="0">
              <a:noAutofit/>
            </a:bodyPr>
            <a:lstStyle/>
            <a:p>
              <a:pPr algn="ctr">
                <a:lnSpc>
                  <a:spcPct val="90000"/>
                </a:lnSpc>
                <a:spcAft>
                  <a:spcPts val="600"/>
                </a:spcAft>
              </a:pPr>
              <a:r>
                <a:rPr lang="en-US" sz="1200" dirty="0">
                  <a:solidFill>
                    <a:schemeClr val="accent4"/>
                  </a:solidFill>
                </a:rPr>
                <a:t>text</a:t>
              </a:r>
            </a:p>
          </p:txBody>
        </p:sp>
        <p:grpSp>
          <p:nvGrpSpPr>
            <p:cNvPr id="75" name="Group 74">
              <a:extLst>
                <a:ext uri="{FF2B5EF4-FFF2-40B4-BE49-F238E27FC236}">
                  <a16:creationId xmlns:a16="http://schemas.microsoft.com/office/drawing/2014/main" id="{50B36D75-D00E-4BE0-9C2A-8C2698C2D78C}"/>
                </a:ext>
              </a:extLst>
            </p:cNvPr>
            <p:cNvGrpSpPr/>
            <p:nvPr/>
          </p:nvGrpSpPr>
          <p:grpSpPr>
            <a:xfrm>
              <a:off x="6926259" y="1143265"/>
              <a:ext cx="2963523" cy="1173079"/>
              <a:chOff x="6938211" y="1130799"/>
              <a:chExt cx="2963523" cy="1209449"/>
            </a:xfrm>
          </p:grpSpPr>
          <p:sp>
            <p:nvSpPr>
              <p:cNvPr id="73" name="Arc 72">
                <a:extLst>
                  <a:ext uri="{FF2B5EF4-FFF2-40B4-BE49-F238E27FC236}">
                    <a16:creationId xmlns:a16="http://schemas.microsoft.com/office/drawing/2014/main" id="{FFA4DDDB-D1AA-4D4A-8BA8-0CACA13FD3E1}"/>
                  </a:ext>
                </a:extLst>
              </p:cNvPr>
              <p:cNvSpPr/>
              <p:nvPr/>
            </p:nvSpPr>
            <p:spPr>
              <a:xfrm>
                <a:off x="7068179" y="1130799"/>
                <a:ext cx="2833555" cy="1209449"/>
              </a:xfrm>
              <a:prstGeom prst="arc">
                <a:avLst>
                  <a:gd name="adj1" fmla="val 15961452"/>
                  <a:gd name="adj2" fmla="val 71685"/>
                </a:avLst>
              </a:prstGeom>
              <a:ln>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4"/>
                  </a:solidFill>
                </a:endParaRPr>
              </a:p>
            </p:txBody>
          </p:sp>
          <p:sp>
            <p:nvSpPr>
              <p:cNvPr id="74" name="Arc 73">
                <a:extLst>
                  <a:ext uri="{FF2B5EF4-FFF2-40B4-BE49-F238E27FC236}">
                    <a16:creationId xmlns:a16="http://schemas.microsoft.com/office/drawing/2014/main" id="{5711A0EA-8D14-4F17-A31D-0DD7E6F75779}"/>
                  </a:ext>
                </a:extLst>
              </p:cNvPr>
              <p:cNvSpPr/>
              <p:nvPr/>
            </p:nvSpPr>
            <p:spPr>
              <a:xfrm>
                <a:off x="6938211" y="1233984"/>
                <a:ext cx="2963523" cy="1059062"/>
              </a:xfrm>
              <a:prstGeom prst="arc">
                <a:avLst>
                  <a:gd name="adj1" fmla="val 21576083"/>
                  <a:gd name="adj2" fmla="val 5134108"/>
                </a:avLst>
              </a:prstGeom>
              <a:ln>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4"/>
                  </a:solidFill>
                </a:endParaRPr>
              </a:p>
            </p:txBody>
          </p:sp>
        </p:grpSp>
        <p:grpSp>
          <p:nvGrpSpPr>
            <p:cNvPr id="88" name="Group 87">
              <a:extLst>
                <a:ext uri="{FF2B5EF4-FFF2-40B4-BE49-F238E27FC236}">
                  <a16:creationId xmlns:a16="http://schemas.microsoft.com/office/drawing/2014/main" id="{BC2903D9-51B6-45EA-A1F0-FC6B39E7A5E2}"/>
                </a:ext>
              </a:extLst>
            </p:cNvPr>
            <p:cNvGrpSpPr/>
            <p:nvPr/>
          </p:nvGrpSpPr>
          <p:grpSpPr>
            <a:xfrm>
              <a:off x="6931181" y="2263616"/>
              <a:ext cx="2963523" cy="1173079"/>
              <a:chOff x="6938211" y="1130799"/>
              <a:chExt cx="2963523" cy="1209449"/>
            </a:xfrm>
          </p:grpSpPr>
          <p:sp>
            <p:nvSpPr>
              <p:cNvPr id="89" name="Arc 88">
                <a:extLst>
                  <a:ext uri="{FF2B5EF4-FFF2-40B4-BE49-F238E27FC236}">
                    <a16:creationId xmlns:a16="http://schemas.microsoft.com/office/drawing/2014/main" id="{B17401C8-A36A-4BB3-9BC7-0B234C01BACE}"/>
                  </a:ext>
                </a:extLst>
              </p:cNvPr>
              <p:cNvSpPr/>
              <p:nvPr/>
            </p:nvSpPr>
            <p:spPr>
              <a:xfrm>
                <a:off x="7068179" y="1130799"/>
                <a:ext cx="2833555" cy="1209449"/>
              </a:xfrm>
              <a:prstGeom prst="arc">
                <a:avLst>
                  <a:gd name="adj1" fmla="val 15961452"/>
                  <a:gd name="adj2" fmla="val 71685"/>
                </a:avLst>
              </a:prstGeom>
              <a:ln>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4"/>
                  </a:solidFill>
                </a:endParaRPr>
              </a:p>
            </p:txBody>
          </p:sp>
          <p:sp>
            <p:nvSpPr>
              <p:cNvPr id="90" name="Arc 89">
                <a:extLst>
                  <a:ext uri="{FF2B5EF4-FFF2-40B4-BE49-F238E27FC236}">
                    <a16:creationId xmlns:a16="http://schemas.microsoft.com/office/drawing/2014/main" id="{7552108D-5AE5-40F7-834A-B6A2423E4E5E}"/>
                  </a:ext>
                </a:extLst>
              </p:cNvPr>
              <p:cNvSpPr/>
              <p:nvPr/>
            </p:nvSpPr>
            <p:spPr>
              <a:xfrm>
                <a:off x="6938211" y="1233984"/>
                <a:ext cx="2963523" cy="1059062"/>
              </a:xfrm>
              <a:prstGeom prst="arc">
                <a:avLst>
                  <a:gd name="adj1" fmla="val 21576083"/>
                  <a:gd name="adj2" fmla="val 5134108"/>
                </a:avLst>
              </a:prstGeom>
              <a:ln>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4"/>
                  </a:solidFill>
                </a:endParaRPr>
              </a:p>
            </p:txBody>
          </p:sp>
        </p:grpSp>
        <p:grpSp>
          <p:nvGrpSpPr>
            <p:cNvPr id="91" name="Group 90">
              <a:extLst>
                <a:ext uri="{FF2B5EF4-FFF2-40B4-BE49-F238E27FC236}">
                  <a16:creationId xmlns:a16="http://schemas.microsoft.com/office/drawing/2014/main" id="{8268FFB2-FFF8-4A0A-BEB8-2CB8952B8B80}"/>
                </a:ext>
              </a:extLst>
            </p:cNvPr>
            <p:cNvGrpSpPr/>
            <p:nvPr/>
          </p:nvGrpSpPr>
          <p:grpSpPr>
            <a:xfrm>
              <a:off x="6949109" y="3398045"/>
              <a:ext cx="2963523" cy="1173079"/>
              <a:chOff x="6938211" y="1130799"/>
              <a:chExt cx="2963523" cy="1209449"/>
            </a:xfrm>
          </p:grpSpPr>
          <p:sp>
            <p:nvSpPr>
              <p:cNvPr id="92" name="Arc 91">
                <a:extLst>
                  <a:ext uri="{FF2B5EF4-FFF2-40B4-BE49-F238E27FC236}">
                    <a16:creationId xmlns:a16="http://schemas.microsoft.com/office/drawing/2014/main" id="{9DC01A10-A961-4039-A776-FDAA6692149F}"/>
                  </a:ext>
                </a:extLst>
              </p:cNvPr>
              <p:cNvSpPr/>
              <p:nvPr/>
            </p:nvSpPr>
            <p:spPr>
              <a:xfrm>
                <a:off x="7068179" y="1130799"/>
                <a:ext cx="2833555" cy="1209449"/>
              </a:xfrm>
              <a:prstGeom prst="arc">
                <a:avLst>
                  <a:gd name="adj1" fmla="val 15961452"/>
                  <a:gd name="adj2" fmla="val 71685"/>
                </a:avLst>
              </a:prstGeom>
              <a:ln>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4"/>
                  </a:solidFill>
                </a:endParaRPr>
              </a:p>
            </p:txBody>
          </p:sp>
          <p:sp>
            <p:nvSpPr>
              <p:cNvPr id="93" name="Arc 92">
                <a:extLst>
                  <a:ext uri="{FF2B5EF4-FFF2-40B4-BE49-F238E27FC236}">
                    <a16:creationId xmlns:a16="http://schemas.microsoft.com/office/drawing/2014/main" id="{7408EE44-66CD-42C5-A8C4-B9C4EA9C53A1}"/>
                  </a:ext>
                </a:extLst>
              </p:cNvPr>
              <p:cNvSpPr/>
              <p:nvPr/>
            </p:nvSpPr>
            <p:spPr>
              <a:xfrm>
                <a:off x="6938211" y="1233984"/>
                <a:ext cx="2963523" cy="1059062"/>
              </a:xfrm>
              <a:prstGeom prst="arc">
                <a:avLst>
                  <a:gd name="adj1" fmla="val 21576083"/>
                  <a:gd name="adj2" fmla="val 5134108"/>
                </a:avLst>
              </a:prstGeom>
              <a:ln>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4"/>
                  </a:solidFill>
                </a:endParaRPr>
              </a:p>
            </p:txBody>
          </p:sp>
        </p:grpSp>
        <p:grpSp>
          <p:nvGrpSpPr>
            <p:cNvPr id="94" name="Group 93">
              <a:extLst>
                <a:ext uri="{FF2B5EF4-FFF2-40B4-BE49-F238E27FC236}">
                  <a16:creationId xmlns:a16="http://schemas.microsoft.com/office/drawing/2014/main" id="{929B15C1-58B6-402E-BD0A-DE9BE51D2752}"/>
                </a:ext>
              </a:extLst>
            </p:cNvPr>
            <p:cNvGrpSpPr/>
            <p:nvPr/>
          </p:nvGrpSpPr>
          <p:grpSpPr>
            <a:xfrm>
              <a:off x="6936935" y="4522319"/>
              <a:ext cx="2963523" cy="1173079"/>
              <a:chOff x="6938211" y="1130799"/>
              <a:chExt cx="2963523" cy="1209449"/>
            </a:xfrm>
          </p:grpSpPr>
          <p:sp>
            <p:nvSpPr>
              <p:cNvPr id="95" name="Arc 94">
                <a:extLst>
                  <a:ext uri="{FF2B5EF4-FFF2-40B4-BE49-F238E27FC236}">
                    <a16:creationId xmlns:a16="http://schemas.microsoft.com/office/drawing/2014/main" id="{319978F1-A12F-46C1-B25C-24D923C4AB94}"/>
                  </a:ext>
                </a:extLst>
              </p:cNvPr>
              <p:cNvSpPr/>
              <p:nvPr/>
            </p:nvSpPr>
            <p:spPr>
              <a:xfrm>
                <a:off x="7068179" y="1130799"/>
                <a:ext cx="2833555" cy="1209449"/>
              </a:xfrm>
              <a:prstGeom prst="arc">
                <a:avLst>
                  <a:gd name="adj1" fmla="val 15961452"/>
                  <a:gd name="adj2" fmla="val 71685"/>
                </a:avLst>
              </a:prstGeom>
              <a:ln>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4"/>
                  </a:solidFill>
                </a:endParaRPr>
              </a:p>
            </p:txBody>
          </p:sp>
          <p:sp>
            <p:nvSpPr>
              <p:cNvPr id="96" name="Arc 95">
                <a:extLst>
                  <a:ext uri="{FF2B5EF4-FFF2-40B4-BE49-F238E27FC236}">
                    <a16:creationId xmlns:a16="http://schemas.microsoft.com/office/drawing/2014/main" id="{6A831D35-4B5A-4C27-B620-8A7053F1EDA5}"/>
                  </a:ext>
                </a:extLst>
              </p:cNvPr>
              <p:cNvSpPr/>
              <p:nvPr/>
            </p:nvSpPr>
            <p:spPr>
              <a:xfrm>
                <a:off x="6938211" y="1233984"/>
                <a:ext cx="2963523" cy="1059062"/>
              </a:xfrm>
              <a:prstGeom prst="arc">
                <a:avLst>
                  <a:gd name="adj1" fmla="val 21576083"/>
                  <a:gd name="adj2" fmla="val 5134108"/>
                </a:avLst>
              </a:prstGeom>
              <a:ln>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4"/>
                  </a:solidFill>
                </a:endParaRPr>
              </a:p>
            </p:txBody>
          </p:sp>
        </p:grpSp>
        <p:sp>
          <p:nvSpPr>
            <p:cNvPr id="97" name="TextBox 96">
              <a:extLst>
                <a:ext uri="{FF2B5EF4-FFF2-40B4-BE49-F238E27FC236}">
                  <a16:creationId xmlns:a16="http://schemas.microsoft.com/office/drawing/2014/main" id="{50446019-C310-4C8B-B8C8-1F8874E32D89}"/>
                </a:ext>
              </a:extLst>
            </p:cNvPr>
            <p:cNvSpPr txBox="1"/>
            <p:nvPr/>
          </p:nvSpPr>
          <p:spPr>
            <a:xfrm>
              <a:off x="7677589" y="5636271"/>
              <a:ext cx="1569773" cy="296216"/>
            </a:xfrm>
            <a:prstGeom prst="rect">
              <a:avLst/>
            </a:prstGeom>
            <a:noFill/>
          </p:spPr>
          <p:txBody>
            <a:bodyPr wrap="none" lIns="182880" tIns="146304" rIns="182880" bIns="146304" rtlCol="0" anchor="ctr" anchorCtr="0">
              <a:noAutofit/>
            </a:bodyPr>
            <a:lstStyle/>
            <a:p>
              <a:pPr algn="ctr">
                <a:lnSpc>
                  <a:spcPct val="90000"/>
                </a:lnSpc>
                <a:spcAft>
                  <a:spcPts val="600"/>
                </a:spcAft>
              </a:pPr>
              <a:r>
                <a:rPr lang="en-US" sz="1100" dirty="0">
                  <a:solidFill>
                    <a:schemeClr val="accent4"/>
                  </a:solidFill>
                </a:rPr>
                <a:t>global max pooling</a:t>
              </a:r>
            </a:p>
          </p:txBody>
        </p:sp>
      </p:grpSp>
      <p:sp>
        <p:nvSpPr>
          <p:cNvPr id="100" name="Rectangle 99">
            <a:extLst>
              <a:ext uri="{FF2B5EF4-FFF2-40B4-BE49-F238E27FC236}">
                <a16:creationId xmlns:a16="http://schemas.microsoft.com/office/drawing/2014/main" id="{30642E96-F3DB-4252-A50C-9616BA60EA87}"/>
              </a:ext>
            </a:extLst>
          </p:cNvPr>
          <p:cNvSpPr/>
          <p:nvPr/>
        </p:nvSpPr>
        <p:spPr>
          <a:xfrm>
            <a:off x="775394" y="6333431"/>
            <a:ext cx="4950394" cy="261610"/>
          </a:xfrm>
          <a:prstGeom prst="rect">
            <a:avLst/>
          </a:prstGeom>
        </p:spPr>
        <p:txBody>
          <a:bodyPr wrap="none">
            <a:spAutoFit/>
          </a:bodyPr>
          <a:lstStyle/>
          <a:p>
            <a:r>
              <a:rPr lang="en-US" sz="1100" dirty="0">
                <a:hlinkClick r:id="rId4"/>
              </a:rPr>
              <a:t>Very Deep Convolutional Networks for Text Classiﬁcation (Yann Le </a:t>
            </a:r>
            <a:r>
              <a:rPr lang="en-US" sz="1100" dirty="0" err="1">
                <a:hlinkClick r:id="rId4"/>
              </a:rPr>
              <a:t>Cun</a:t>
            </a:r>
            <a:r>
              <a:rPr lang="en-US" sz="1100" dirty="0">
                <a:hlinkClick r:id="rId4"/>
              </a:rPr>
              <a:t>, et al.)</a:t>
            </a:r>
            <a:endParaRPr lang="en-US" sz="1100" dirty="0"/>
          </a:p>
        </p:txBody>
      </p:sp>
    </p:spTree>
    <p:extLst>
      <p:ext uri="{BB962C8B-B14F-4D97-AF65-F5344CB8AC3E}">
        <p14:creationId xmlns:p14="http://schemas.microsoft.com/office/powerpoint/2010/main" val="402862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9" y="2230187"/>
            <a:ext cx="11653523" cy="2942344"/>
          </a:xfrm>
        </p:spPr>
        <p:txBody>
          <a:bodyPr/>
          <a:lstStyle/>
          <a:p>
            <a:pPr lvl="2"/>
            <a:r>
              <a:rPr lang="en-US" sz="2800" dirty="0"/>
              <a:t>Embedding</a:t>
            </a:r>
          </a:p>
          <a:p>
            <a:pPr lvl="2"/>
            <a:r>
              <a:rPr lang="en-US" sz="2800" dirty="0"/>
              <a:t>LSTM and GRU</a:t>
            </a:r>
          </a:p>
          <a:p>
            <a:pPr lvl="2"/>
            <a:r>
              <a:rPr lang="en-US" sz="2800" dirty="0"/>
              <a:t>Bidirectional</a:t>
            </a:r>
          </a:p>
          <a:p>
            <a:pPr lvl="2"/>
            <a:r>
              <a:rPr lang="en-US" sz="2800" dirty="0"/>
              <a:t>Last layer in RNN</a:t>
            </a:r>
          </a:p>
          <a:p>
            <a:pPr lvl="2"/>
            <a:r>
              <a:rPr lang="en-US" sz="2800" dirty="0"/>
              <a:t>Fully connected dense layer</a:t>
            </a:r>
          </a:p>
          <a:p>
            <a:pPr lvl="2"/>
            <a:r>
              <a:rPr lang="en-US" sz="2800" dirty="0"/>
              <a:t>Dense output layer</a:t>
            </a:r>
            <a:endParaRPr lang="en-US" sz="3600" dirty="0"/>
          </a:p>
        </p:txBody>
      </p:sp>
      <p:sp>
        <p:nvSpPr>
          <p:cNvPr id="2" name="Title 1"/>
          <p:cNvSpPr>
            <a:spLocks noGrp="1"/>
          </p:cNvSpPr>
          <p:nvPr>
            <p:ph type="title"/>
          </p:nvPr>
        </p:nvSpPr>
        <p:spPr>
          <a:xfrm>
            <a:off x="269240" y="1022936"/>
            <a:ext cx="11655840" cy="899665"/>
          </a:xfrm>
        </p:spPr>
        <p:txBody>
          <a:bodyPr/>
          <a:lstStyle/>
          <a:p>
            <a:r>
              <a:rPr lang="en-US" sz="4800" dirty="0"/>
              <a:t>Recurrent Neural Networks (RNN)</a:t>
            </a:r>
            <a:endParaRPr lang="en-US" sz="4000" dirty="0">
              <a:gradFill>
                <a:gsLst>
                  <a:gs pos="10101">
                    <a:schemeClr val="tx1"/>
                  </a:gs>
                  <a:gs pos="54000">
                    <a:schemeClr val="tx1"/>
                  </a:gs>
                </a:gsLst>
                <a:lin ang="5400000" scaled="0"/>
              </a:gradFill>
            </a:endParaRPr>
          </a:p>
        </p:txBody>
      </p:sp>
      <p:pic>
        <p:nvPicPr>
          <p:cNvPr id="4" name="Picture 3">
            <a:extLst>
              <a:ext uri="{FF2B5EF4-FFF2-40B4-BE49-F238E27FC236}">
                <a16:creationId xmlns:a16="http://schemas.microsoft.com/office/drawing/2014/main" id="{20A7A955-1217-4F7E-A0BA-2393A381F69E}"/>
              </a:ext>
            </a:extLst>
          </p:cNvPr>
          <p:cNvPicPr>
            <a:picLocks noChangeAspect="1"/>
          </p:cNvPicPr>
          <p:nvPr/>
        </p:nvPicPr>
        <p:blipFill>
          <a:blip r:embed="rId3"/>
          <a:stretch>
            <a:fillRect/>
          </a:stretch>
        </p:blipFill>
        <p:spPr>
          <a:xfrm>
            <a:off x="6491287" y="2515496"/>
            <a:ext cx="4524375" cy="2371725"/>
          </a:xfrm>
          <a:prstGeom prst="rect">
            <a:avLst/>
          </a:prstGeom>
        </p:spPr>
      </p:pic>
      <p:sp>
        <p:nvSpPr>
          <p:cNvPr id="5" name="TextBox 4">
            <a:extLst>
              <a:ext uri="{FF2B5EF4-FFF2-40B4-BE49-F238E27FC236}">
                <a16:creationId xmlns:a16="http://schemas.microsoft.com/office/drawing/2014/main" id="{85B1A519-DBE4-4A39-AE7D-2A6E1FE0E1FC}"/>
              </a:ext>
            </a:extLst>
          </p:cNvPr>
          <p:cNvSpPr txBox="1"/>
          <p:nvPr/>
        </p:nvSpPr>
        <p:spPr>
          <a:xfrm>
            <a:off x="8199018" y="4912221"/>
            <a:ext cx="1108911"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a:gradFill>
                  <a:gsLst>
                    <a:gs pos="2917">
                      <a:schemeClr val="tx1"/>
                    </a:gs>
                    <a:gs pos="30000">
                      <a:schemeClr val="tx1"/>
                    </a:gs>
                  </a:gsLst>
                  <a:lin ang="5400000" scaled="0"/>
                </a:gradFill>
                <a:hlinkClick r:id="rId4"/>
              </a:rPr>
              <a:t>[C. </a:t>
            </a:r>
            <a:r>
              <a:rPr lang="en-US" sz="1400" dirty="0" err="1">
                <a:gradFill>
                  <a:gsLst>
                    <a:gs pos="2917">
                      <a:schemeClr val="tx1"/>
                    </a:gs>
                    <a:gs pos="30000">
                      <a:schemeClr val="tx1"/>
                    </a:gs>
                  </a:gsLst>
                  <a:lin ang="5400000" scaled="0"/>
                </a:gradFill>
                <a:hlinkClick r:id="rId4"/>
              </a:rPr>
              <a:t>Olah</a:t>
            </a:r>
            <a:r>
              <a:rPr lang="en-US" sz="1400" dirty="0">
                <a:gradFill>
                  <a:gsLst>
                    <a:gs pos="2917">
                      <a:schemeClr val="tx1"/>
                    </a:gs>
                    <a:gs pos="30000">
                      <a:schemeClr val="tx1"/>
                    </a:gs>
                  </a:gsLst>
                  <a:lin ang="5400000" scaled="0"/>
                </a:gradFill>
                <a:hlinkClick r:id="rId4"/>
              </a:rPr>
              <a:t>]</a:t>
            </a:r>
            <a:endParaRPr lang="en-US" sz="1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86121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9" y="2230187"/>
            <a:ext cx="11653523" cy="1994392"/>
          </a:xfrm>
        </p:spPr>
        <p:txBody>
          <a:bodyPr/>
          <a:lstStyle/>
          <a:p>
            <a:pPr lvl="1"/>
            <a:r>
              <a:rPr lang="en-US" sz="2800" dirty="0" err="1"/>
              <a:t>Convolution+max</a:t>
            </a:r>
            <a:r>
              <a:rPr lang="en-US" sz="2800" dirty="0"/>
              <a:t> pooling and last layer of RNN spliced together</a:t>
            </a:r>
          </a:p>
          <a:p>
            <a:pPr lvl="1"/>
            <a:r>
              <a:rPr lang="en-US" sz="2800" dirty="0"/>
              <a:t>RNN -&gt; Convolution -&gt; Dense</a:t>
            </a:r>
          </a:p>
          <a:p>
            <a:pPr lvl="1"/>
            <a:r>
              <a:rPr lang="en-US" sz="2800" dirty="0"/>
              <a:t>Convolution -&gt; RNN -&gt; Dense</a:t>
            </a:r>
          </a:p>
          <a:p>
            <a:pPr lvl="1"/>
            <a:r>
              <a:rPr lang="en-US" sz="2800" dirty="0"/>
              <a:t>Dense output layer (tanh)</a:t>
            </a:r>
          </a:p>
        </p:txBody>
      </p:sp>
      <p:sp>
        <p:nvSpPr>
          <p:cNvPr id="2" name="Title 1"/>
          <p:cNvSpPr>
            <a:spLocks noGrp="1"/>
          </p:cNvSpPr>
          <p:nvPr>
            <p:ph type="title"/>
          </p:nvPr>
        </p:nvSpPr>
        <p:spPr>
          <a:xfrm>
            <a:off x="269240" y="1022936"/>
            <a:ext cx="11655840" cy="899665"/>
          </a:xfrm>
        </p:spPr>
        <p:txBody>
          <a:bodyPr/>
          <a:lstStyle/>
          <a:p>
            <a:r>
              <a:rPr lang="en-US" sz="4800" dirty="0"/>
              <a:t>Hybrid versions of RNNs and CNNs</a:t>
            </a:r>
            <a:endParaRPr lang="en-US" sz="4000" dirty="0">
              <a:gradFill>
                <a:gsLst>
                  <a:gs pos="10101">
                    <a:schemeClr val="tx1"/>
                  </a:gs>
                  <a:gs pos="54000">
                    <a:schemeClr val="tx1"/>
                  </a:gs>
                </a:gsLst>
                <a:lin ang="5400000" scaled="0"/>
              </a:gradFill>
            </a:endParaRPr>
          </a:p>
        </p:txBody>
      </p:sp>
      <p:grpSp>
        <p:nvGrpSpPr>
          <p:cNvPr id="6" name="Group 5">
            <a:extLst>
              <a:ext uri="{FF2B5EF4-FFF2-40B4-BE49-F238E27FC236}">
                <a16:creationId xmlns:a16="http://schemas.microsoft.com/office/drawing/2014/main" id="{E68F1E3D-3567-4619-B6E2-256FF182ECA1}"/>
              </a:ext>
            </a:extLst>
          </p:cNvPr>
          <p:cNvGrpSpPr/>
          <p:nvPr/>
        </p:nvGrpSpPr>
        <p:grpSpPr>
          <a:xfrm>
            <a:off x="7023937" y="3466769"/>
            <a:ext cx="4368831" cy="3119429"/>
            <a:chOff x="7063694" y="3347499"/>
            <a:chExt cx="4368831" cy="3119429"/>
          </a:xfrm>
        </p:grpSpPr>
        <p:pic>
          <p:nvPicPr>
            <p:cNvPr id="4" name="Picture 3">
              <a:extLst>
                <a:ext uri="{FF2B5EF4-FFF2-40B4-BE49-F238E27FC236}">
                  <a16:creationId xmlns:a16="http://schemas.microsoft.com/office/drawing/2014/main" id="{9E66EFD1-6BBD-479E-BEEB-612EF07541C2}"/>
                </a:ext>
              </a:extLst>
            </p:cNvPr>
            <p:cNvPicPr>
              <a:picLocks noChangeAspect="1"/>
            </p:cNvPicPr>
            <p:nvPr/>
          </p:nvPicPr>
          <p:blipFill>
            <a:blip r:embed="rId3"/>
            <a:stretch>
              <a:fillRect/>
            </a:stretch>
          </p:blipFill>
          <p:spPr>
            <a:xfrm>
              <a:off x="7063694" y="3347499"/>
              <a:ext cx="4368831" cy="2657764"/>
            </a:xfrm>
            <a:prstGeom prst="rect">
              <a:avLst/>
            </a:prstGeom>
          </p:spPr>
        </p:pic>
        <p:sp>
          <p:nvSpPr>
            <p:cNvPr id="5" name="TextBox 4">
              <a:extLst>
                <a:ext uri="{FF2B5EF4-FFF2-40B4-BE49-F238E27FC236}">
                  <a16:creationId xmlns:a16="http://schemas.microsoft.com/office/drawing/2014/main" id="{F8C8BA62-E0FA-4933-AFDD-E1BA9870C1FC}"/>
                </a:ext>
              </a:extLst>
            </p:cNvPr>
            <p:cNvSpPr txBox="1"/>
            <p:nvPr/>
          </p:nvSpPr>
          <p:spPr>
            <a:xfrm>
              <a:off x="9038559" y="6005263"/>
              <a:ext cx="1295400"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a:gradFill>
                    <a:gsLst>
                      <a:gs pos="2917">
                        <a:schemeClr val="tx1"/>
                      </a:gs>
                      <a:gs pos="30000">
                        <a:schemeClr val="tx1"/>
                      </a:gs>
                    </a:gsLst>
                    <a:lin ang="5400000" scaled="0"/>
                  </a:gradFill>
                  <a:hlinkClick r:id="rId4"/>
                </a:rPr>
                <a:t>[Zhou]</a:t>
              </a:r>
              <a:endParaRPr lang="en-US" sz="1200" dirty="0">
                <a:gradFill>
                  <a:gsLst>
                    <a:gs pos="2917">
                      <a:schemeClr val="tx1"/>
                    </a:gs>
                    <a:gs pos="30000">
                      <a:schemeClr val="tx1"/>
                    </a:gs>
                  </a:gsLst>
                  <a:lin ang="5400000" scaled="0"/>
                </a:gradFill>
              </a:endParaRPr>
            </a:p>
          </p:txBody>
        </p:sp>
      </p:grpSp>
    </p:spTree>
    <p:extLst>
      <p:ext uri="{BB962C8B-B14F-4D97-AF65-F5344CB8AC3E}">
        <p14:creationId xmlns:p14="http://schemas.microsoft.com/office/powerpoint/2010/main" val="1869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40" y="2230187"/>
            <a:ext cx="11457539" cy="3111236"/>
          </a:xfrm>
        </p:spPr>
        <p:txBody>
          <a:bodyPr/>
          <a:lstStyle/>
          <a:p>
            <a:pPr lvl="1"/>
            <a:r>
              <a:rPr lang="en-US" sz="2800" dirty="0"/>
              <a:t>Although deep neural networks can produce record breaking accuracies, they still suffer from “naïve” deficiencies</a:t>
            </a:r>
          </a:p>
          <a:p>
            <a:pPr lvl="1"/>
            <a:r>
              <a:rPr lang="en-US" sz="2800" dirty="0"/>
              <a:t>“We can take any arbitrary image and classify it as whatever class we want by adding tiny, imperceptible noise patterns” </a:t>
            </a:r>
            <a:r>
              <a:rPr lang="en-US" sz="1400" dirty="0"/>
              <a:t>[</a:t>
            </a:r>
            <a:r>
              <a:rPr lang="en-US" sz="1400" dirty="0">
                <a:hlinkClick r:id="rId3"/>
              </a:rPr>
              <a:t>A. </a:t>
            </a:r>
            <a:r>
              <a:rPr lang="en-US" sz="1400" dirty="0" err="1">
                <a:hlinkClick r:id="rId3"/>
              </a:rPr>
              <a:t>Kaparthy</a:t>
            </a:r>
            <a:r>
              <a:rPr lang="en-US" sz="1400" dirty="0"/>
              <a:t>]</a:t>
            </a:r>
            <a:endParaRPr lang="en-US" sz="2800" dirty="0"/>
          </a:p>
          <a:p>
            <a:pPr lvl="1"/>
            <a:endParaRPr lang="en-US" sz="2800" dirty="0"/>
          </a:p>
          <a:p>
            <a:pPr lvl="1"/>
            <a:endParaRPr lang="en-US" sz="2408" dirty="0"/>
          </a:p>
          <a:p>
            <a:pPr marL="336145" lvl="1" indent="0">
              <a:buNone/>
            </a:pPr>
            <a:endParaRPr lang="en-US" sz="2408" dirty="0"/>
          </a:p>
        </p:txBody>
      </p:sp>
      <p:sp>
        <p:nvSpPr>
          <p:cNvPr id="2" name="Title 1"/>
          <p:cNvSpPr>
            <a:spLocks noGrp="1"/>
          </p:cNvSpPr>
          <p:nvPr>
            <p:ph type="title"/>
          </p:nvPr>
        </p:nvSpPr>
        <p:spPr>
          <a:xfrm>
            <a:off x="269240" y="1022936"/>
            <a:ext cx="11655840" cy="899665"/>
          </a:xfrm>
        </p:spPr>
        <p:txBody>
          <a:bodyPr/>
          <a:lstStyle/>
          <a:p>
            <a:r>
              <a:rPr lang="en-US" sz="4800" dirty="0">
                <a:gradFill>
                  <a:gsLst>
                    <a:gs pos="10101">
                      <a:schemeClr val="tx1"/>
                    </a:gs>
                    <a:gs pos="54000">
                      <a:schemeClr val="tx1"/>
                    </a:gs>
                  </a:gsLst>
                  <a:lin ang="5400000" scaled="0"/>
                </a:gradFill>
              </a:rPr>
              <a:t>“Not so fast”</a:t>
            </a:r>
            <a:endParaRPr lang="en-US" sz="4000" dirty="0">
              <a:gradFill>
                <a:gsLst>
                  <a:gs pos="10101">
                    <a:schemeClr val="tx1"/>
                  </a:gs>
                  <a:gs pos="54000">
                    <a:schemeClr val="tx1"/>
                  </a:gs>
                </a:gsLst>
                <a:lin ang="5400000" scaled="0"/>
              </a:gradFill>
            </a:endParaRPr>
          </a:p>
        </p:txBody>
      </p:sp>
      <p:pic>
        <p:nvPicPr>
          <p:cNvPr id="11" name="Picture 10">
            <a:extLst>
              <a:ext uri="{FF2B5EF4-FFF2-40B4-BE49-F238E27FC236}">
                <a16:creationId xmlns:a16="http://schemas.microsoft.com/office/drawing/2014/main" id="{E8954B54-304E-42D4-9F95-E8E7CB4F1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2077" y="4233889"/>
            <a:ext cx="5457825" cy="2162175"/>
          </a:xfrm>
          <a:prstGeom prst="rect">
            <a:avLst/>
          </a:prstGeom>
        </p:spPr>
      </p:pic>
      <p:sp>
        <p:nvSpPr>
          <p:cNvPr id="4" name="TextBox 3">
            <a:extLst>
              <a:ext uri="{FF2B5EF4-FFF2-40B4-BE49-F238E27FC236}">
                <a16:creationId xmlns:a16="http://schemas.microsoft.com/office/drawing/2014/main" id="{B00784A4-5645-489F-BA19-5680B239B6CE}"/>
              </a:ext>
            </a:extLst>
          </p:cNvPr>
          <p:cNvSpPr txBox="1"/>
          <p:nvPr/>
        </p:nvSpPr>
        <p:spPr>
          <a:xfrm>
            <a:off x="5306177" y="6396064"/>
            <a:ext cx="5286375"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a:gradFill>
                  <a:gsLst>
                    <a:gs pos="2917">
                      <a:schemeClr val="tx1"/>
                    </a:gs>
                    <a:gs pos="30000">
                      <a:schemeClr val="tx1"/>
                    </a:gs>
                  </a:gsLst>
                  <a:lin ang="5400000" scaled="0"/>
                </a:gradFill>
                <a:hlinkClick r:id="rId5"/>
              </a:rPr>
              <a:t>[</a:t>
            </a:r>
            <a:r>
              <a:rPr lang="en-US" sz="1200" dirty="0" err="1">
                <a:gradFill>
                  <a:gsLst>
                    <a:gs pos="2917">
                      <a:schemeClr val="tx1"/>
                    </a:gs>
                    <a:gs pos="30000">
                      <a:schemeClr val="tx1"/>
                    </a:gs>
                  </a:gsLst>
                  <a:lin ang="5400000" scaled="0"/>
                </a:gradFill>
                <a:hlinkClick r:id="rId5"/>
              </a:rPr>
              <a:t>Goodfellow</a:t>
            </a:r>
            <a:r>
              <a:rPr lang="en-US" sz="1200" dirty="0">
                <a:gradFill>
                  <a:gsLst>
                    <a:gs pos="2917">
                      <a:schemeClr val="tx1"/>
                    </a:gs>
                    <a:gs pos="30000">
                      <a:schemeClr val="tx1"/>
                    </a:gs>
                  </a:gsLst>
                  <a:lin ang="5400000" scaled="0"/>
                </a:gradFill>
                <a:hlinkClick r:id="rId5"/>
              </a:rPr>
              <a:t>]</a:t>
            </a:r>
            <a:endParaRPr lang="en-US" sz="12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41731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9" y="1785554"/>
            <a:ext cx="11653523" cy="3925562"/>
          </a:xfrm>
        </p:spPr>
        <p:txBody>
          <a:bodyPr/>
          <a:lstStyle/>
          <a:p>
            <a:r>
              <a:rPr lang="en-US" dirty="0"/>
              <a:t>SaaS Application in Azure Cloud</a:t>
            </a:r>
          </a:p>
          <a:p>
            <a:r>
              <a:rPr lang="en-US" dirty="0"/>
              <a:t>Azure Storage, Event Hubs, Stream Analytics</a:t>
            </a:r>
          </a:p>
          <a:p>
            <a:r>
              <a:rPr lang="en-US" dirty="0"/>
              <a:t>10,000+ Active Customers (across the globe)</a:t>
            </a:r>
          </a:p>
          <a:p>
            <a:r>
              <a:rPr lang="en-US" dirty="0"/>
              <a:t>Live Firehose of Streaming Data from Social Sources (Twitter, Facebook, News, Blogs, YouTube, </a:t>
            </a:r>
            <a:r>
              <a:rPr lang="en-US" dirty="0" err="1"/>
              <a:t>Disqus</a:t>
            </a:r>
            <a:r>
              <a:rPr lang="en-US" dirty="0"/>
              <a:t>,...)</a:t>
            </a:r>
          </a:p>
          <a:p>
            <a:r>
              <a:rPr lang="en-US" dirty="0"/>
              <a:t>Processing and Analyzing ~400-500 posts/second</a:t>
            </a:r>
          </a:p>
        </p:txBody>
      </p:sp>
      <p:sp>
        <p:nvSpPr>
          <p:cNvPr id="2" name="Title 1"/>
          <p:cNvSpPr>
            <a:spLocks noGrp="1"/>
          </p:cNvSpPr>
          <p:nvPr>
            <p:ph type="title"/>
          </p:nvPr>
        </p:nvSpPr>
        <p:spPr/>
        <p:txBody>
          <a:bodyPr/>
          <a:lstStyle/>
          <a:p>
            <a:r>
              <a:rPr lang="en-US" dirty="0"/>
              <a:t>What is Microsoft Social Engagement?</a:t>
            </a:r>
            <a:endParaRPr lang="en-US" sz="3921" dirty="0">
              <a:gradFill>
                <a:gsLst>
                  <a:gs pos="10101">
                    <a:schemeClr val="tx1"/>
                  </a:gs>
                  <a:gs pos="54000">
                    <a:schemeClr val="tx1"/>
                  </a:gs>
                </a:gsLst>
                <a:lin ang="5400000" scaled="0"/>
              </a:gradFill>
            </a:endParaRPr>
          </a:p>
        </p:txBody>
      </p:sp>
    </p:spTree>
    <p:extLst>
      <p:ext uri="{BB962C8B-B14F-4D97-AF65-F5344CB8AC3E}">
        <p14:creationId xmlns:p14="http://schemas.microsoft.com/office/powerpoint/2010/main" val="258098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9" y="2230187"/>
            <a:ext cx="11653523" cy="4222694"/>
          </a:xfrm>
        </p:spPr>
        <p:txBody>
          <a:bodyPr/>
          <a:lstStyle/>
          <a:p>
            <a:pPr lvl="1"/>
            <a:r>
              <a:rPr lang="en-US" sz="2800" dirty="0"/>
              <a:t>Training</a:t>
            </a:r>
          </a:p>
          <a:p>
            <a:pPr lvl="2"/>
            <a:r>
              <a:rPr lang="en-US" sz="2400" dirty="0"/>
              <a:t>40 million </a:t>
            </a:r>
            <a:r>
              <a:rPr lang="en-US" sz="2400" dirty="0" err="1"/>
              <a:t>pos</a:t>
            </a:r>
            <a:r>
              <a:rPr lang="en-US" sz="2400" dirty="0"/>
              <a:t>/neg English social media posts labeled using</a:t>
            </a:r>
            <a:br>
              <a:rPr lang="en-US" sz="2400" dirty="0"/>
            </a:br>
            <a:r>
              <a:rPr lang="en-US" sz="2400" dirty="0"/>
              <a:t>distant-supervision</a:t>
            </a:r>
          </a:p>
          <a:p>
            <a:pPr lvl="2"/>
            <a:r>
              <a:rPr lang="en-US" sz="2400" dirty="0" err="1"/>
              <a:t>SemEval</a:t>
            </a:r>
            <a:r>
              <a:rPr lang="en-US" sz="2400" dirty="0"/>
              <a:t> 2013 training dataset (8,785 rows)</a:t>
            </a:r>
          </a:p>
          <a:p>
            <a:pPr lvl="2"/>
            <a:r>
              <a:rPr lang="en-US" sz="2400" dirty="0"/>
              <a:t>IMDB Movie Review training dataset (25k rows)</a:t>
            </a:r>
          </a:p>
          <a:p>
            <a:pPr lvl="2"/>
            <a:r>
              <a:rPr lang="en-US" sz="2400" dirty="0"/>
              <a:t>Amazon product reviews training dataset (3.6 million rows)</a:t>
            </a:r>
          </a:p>
          <a:p>
            <a:pPr lvl="1"/>
            <a:r>
              <a:rPr lang="en-US" sz="2800" dirty="0"/>
              <a:t>Evaluation</a:t>
            </a:r>
          </a:p>
          <a:p>
            <a:pPr lvl="2"/>
            <a:r>
              <a:rPr lang="en-US" sz="2400" dirty="0" err="1"/>
              <a:t>Semeval</a:t>
            </a:r>
            <a:r>
              <a:rPr lang="en-US" sz="2400" dirty="0"/>
              <a:t> 2013 test dataset (3,809 rows)</a:t>
            </a:r>
          </a:p>
          <a:p>
            <a:pPr lvl="2"/>
            <a:r>
              <a:rPr lang="en-US" sz="2400" dirty="0"/>
              <a:t>IMDB Movie Review test dataset (25k rows)</a:t>
            </a:r>
          </a:p>
          <a:p>
            <a:pPr lvl="2"/>
            <a:r>
              <a:rPr lang="en-US" sz="2400" dirty="0"/>
              <a:t>Amazon product reviews test dataset (400k rows)</a:t>
            </a:r>
            <a:endParaRPr lang="en-US" sz="2408" dirty="0"/>
          </a:p>
        </p:txBody>
      </p:sp>
      <p:sp>
        <p:nvSpPr>
          <p:cNvPr id="2" name="Title 1"/>
          <p:cNvSpPr>
            <a:spLocks noGrp="1"/>
          </p:cNvSpPr>
          <p:nvPr>
            <p:ph type="title"/>
          </p:nvPr>
        </p:nvSpPr>
        <p:spPr>
          <a:xfrm>
            <a:off x="269240" y="1022936"/>
            <a:ext cx="11655840" cy="899665"/>
          </a:xfrm>
        </p:spPr>
        <p:txBody>
          <a:bodyPr/>
          <a:lstStyle/>
          <a:p>
            <a:r>
              <a:rPr lang="en-US" sz="4800" dirty="0">
                <a:gradFill>
                  <a:gsLst>
                    <a:gs pos="10101">
                      <a:schemeClr val="tx1"/>
                    </a:gs>
                    <a:gs pos="54000">
                      <a:schemeClr val="tx1"/>
                    </a:gs>
                  </a:gsLst>
                  <a:lin ang="5400000" scaled="0"/>
                </a:gradFill>
              </a:rPr>
              <a:t>Data</a:t>
            </a:r>
            <a:endParaRPr lang="en-US" sz="4000" dirty="0">
              <a:gradFill>
                <a:gsLst>
                  <a:gs pos="10101">
                    <a:schemeClr val="tx1"/>
                  </a:gs>
                  <a:gs pos="54000">
                    <a:schemeClr val="tx1"/>
                  </a:gs>
                </a:gsLst>
                <a:lin ang="5400000" scaled="0"/>
              </a:gradFill>
            </a:endParaRPr>
          </a:p>
        </p:txBody>
      </p:sp>
    </p:spTree>
    <p:extLst>
      <p:ext uri="{BB962C8B-B14F-4D97-AF65-F5344CB8AC3E}">
        <p14:creationId xmlns:p14="http://schemas.microsoft.com/office/powerpoint/2010/main" val="38520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9" y="2230187"/>
            <a:ext cx="11653523" cy="3410164"/>
          </a:xfrm>
        </p:spPr>
        <p:txBody>
          <a:bodyPr/>
          <a:lstStyle/>
          <a:p>
            <a:pPr lvl="1"/>
            <a:r>
              <a:rPr lang="en-US" sz="2800" dirty="0"/>
              <a:t>Training</a:t>
            </a:r>
          </a:p>
          <a:p>
            <a:pPr lvl="2"/>
            <a:r>
              <a:rPr lang="en-US" sz="2400" dirty="0"/>
              <a:t>40 million </a:t>
            </a:r>
            <a:r>
              <a:rPr lang="en-US" sz="2400" dirty="0" err="1"/>
              <a:t>pos</a:t>
            </a:r>
            <a:r>
              <a:rPr lang="en-US" sz="2400" dirty="0"/>
              <a:t>/neg English social media posts labeled using</a:t>
            </a:r>
            <a:br>
              <a:rPr lang="en-US" sz="2400" dirty="0"/>
            </a:br>
            <a:r>
              <a:rPr lang="en-US" sz="2400" dirty="0"/>
              <a:t>distant-supervision</a:t>
            </a:r>
          </a:p>
          <a:p>
            <a:pPr lvl="2"/>
            <a:r>
              <a:rPr lang="en-US" sz="2400" dirty="0" err="1"/>
              <a:t>SemEval</a:t>
            </a:r>
            <a:r>
              <a:rPr lang="en-US" sz="2400" dirty="0"/>
              <a:t> 2013 training dataset (8,785 rows)</a:t>
            </a:r>
          </a:p>
          <a:p>
            <a:pPr lvl="2"/>
            <a:r>
              <a:rPr lang="en-US" sz="2400" dirty="0"/>
              <a:t>IMDB Movie Review training dataset (25k rows)</a:t>
            </a:r>
          </a:p>
          <a:p>
            <a:pPr lvl="1"/>
            <a:r>
              <a:rPr lang="en-US" sz="2800" dirty="0"/>
              <a:t>Evaluation</a:t>
            </a:r>
          </a:p>
          <a:p>
            <a:pPr lvl="2"/>
            <a:r>
              <a:rPr lang="en-US" sz="2400" dirty="0" err="1"/>
              <a:t>Semeval</a:t>
            </a:r>
            <a:r>
              <a:rPr lang="en-US" sz="2400" dirty="0"/>
              <a:t> 2013 test dataset (3,809 rows)</a:t>
            </a:r>
          </a:p>
          <a:p>
            <a:pPr lvl="2"/>
            <a:r>
              <a:rPr lang="en-US" sz="2400" dirty="0"/>
              <a:t>IMDB Movie Review test dataset (25k rows)</a:t>
            </a:r>
          </a:p>
        </p:txBody>
      </p:sp>
      <p:sp>
        <p:nvSpPr>
          <p:cNvPr id="2" name="Title 1"/>
          <p:cNvSpPr>
            <a:spLocks noGrp="1"/>
          </p:cNvSpPr>
          <p:nvPr>
            <p:ph type="title"/>
          </p:nvPr>
        </p:nvSpPr>
        <p:spPr>
          <a:xfrm>
            <a:off x="269240" y="1022936"/>
            <a:ext cx="11655840" cy="899665"/>
          </a:xfrm>
        </p:spPr>
        <p:txBody>
          <a:bodyPr/>
          <a:lstStyle/>
          <a:p>
            <a:r>
              <a:rPr lang="en-US" sz="4800" dirty="0">
                <a:gradFill>
                  <a:gsLst>
                    <a:gs pos="10101">
                      <a:schemeClr val="tx1"/>
                    </a:gs>
                    <a:gs pos="54000">
                      <a:schemeClr val="tx1"/>
                    </a:gs>
                  </a:gsLst>
                  <a:lin ang="5400000" scaled="0"/>
                </a:gradFill>
              </a:rPr>
              <a:t>Data</a:t>
            </a:r>
            <a:endParaRPr lang="en-US" sz="4000" dirty="0">
              <a:gradFill>
                <a:gsLst>
                  <a:gs pos="10101">
                    <a:schemeClr val="tx1"/>
                  </a:gs>
                  <a:gs pos="54000">
                    <a:schemeClr val="tx1"/>
                  </a:gs>
                </a:gsLst>
                <a:lin ang="5400000" scaled="0"/>
              </a:gradFill>
            </a:endParaRPr>
          </a:p>
        </p:txBody>
      </p:sp>
    </p:spTree>
    <p:extLst>
      <p:ext uri="{BB962C8B-B14F-4D97-AF65-F5344CB8AC3E}">
        <p14:creationId xmlns:p14="http://schemas.microsoft.com/office/powerpoint/2010/main" val="4054000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645" y="670012"/>
            <a:ext cx="8174918" cy="899665"/>
          </a:xfrm>
        </p:spPr>
        <p:txBody>
          <a:bodyPr/>
          <a:lstStyle/>
          <a:p>
            <a:r>
              <a:rPr lang="en-US" sz="4800" dirty="0" err="1">
                <a:gradFill>
                  <a:gsLst>
                    <a:gs pos="10101">
                      <a:schemeClr val="tx1"/>
                    </a:gs>
                    <a:gs pos="54000">
                      <a:schemeClr val="tx1"/>
                    </a:gs>
                  </a:gsLst>
                  <a:lin ang="5400000" scaled="0"/>
                </a:gradFill>
              </a:rPr>
              <a:t>SemEval</a:t>
            </a:r>
            <a:r>
              <a:rPr lang="en-US" sz="4800" dirty="0">
                <a:gradFill>
                  <a:gsLst>
                    <a:gs pos="10101">
                      <a:schemeClr val="tx1"/>
                    </a:gs>
                    <a:gs pos="54000">
                      <a:schemeClr val="tx1"/>
                    </a:gs>
                  </a:gsLst>
                  <a:lin ang="5400000" scaled="0"/>
                </a:gradFill>
              </a:rPr>
              <a:t> 2016 published results</a:t>
            </a:r>
            <a:endParaRPr lang="en-US" sz="4000" dirty="0">
              <a:gradFill>
                <a:gsLst>
                  <a:gs pos="10101">
                    <a:schemeClr val="tx1"/>
                  </a:gs>
                  <a:gs pos="54000">
                    <a:schemeClr val="tx1"/>
                  </a:gs>
                </a:gsLst>
                <a:lin ang="5400000" scaled="0"/>
              </a:gradFill>
            </a:endParaRPr>
          </a:p>
        </p:txBody>
      </p:sp>
      <p:pic>
        <p:nvPicPr>
          <p:cNvPr id="3" name="Picture 2">
            <a:extLst>
              <a:ext uri="{FF2B5EF4-FFF2-40B4-BE49-F238E27FC236}">
                <a16:creationId xmlns:a16="http://schemas.microsoft.com/office/drawing/2014/main" id="{099BB889-7145-4616-BD6D-3439E8422D23}"/>
              </a:ext>
            </a:extLst>
          </p:cNvPr>
          <p:cNvPicPr>
            <a:picLocks noChangeAspect="1"/>
          </p:cNvPicPr>
          <p:nvPr/>
        </p:nvPicPr>
        <p:blipFill>
          <a:blip r:embed="rId3"/>
          <a:stretch>
            <a:fillRect/>
          </a:stretch>
        </p:blipFill>
        <p:spPr>
          <a:xfrm>
            <a:off x="1901640" y="1835136"/>
            <a:ext cx="4908370" cy="4935399"/>
          </a:xfrm>
          <a:prstGeom prst="rect">
            <a:avLst/>
          </a:prstGeom>
        </p:spPr>
      </p:pic>
      <p:graphicFrame>
        <p:nvGraphicFramePr>
          <p:cNvPr id="5" name="Table 4">
            <a:extLst>
              <a:ext uri="{FF2B5EF4-FFF2-40B4-BE49-F238E27FC236}">
                <a16:creationId xmlns:a16="http://schemas.microsoft.com/office/drawing/2014/main" id="{6B945A00-85BE-4B7F-98BC-7D5D8B996878}"/>
              </a:ext>
            </a:extLst>
          </p:cNvPr>
          <p:cNvGraphicFramePr>
            <a:graphicFrameLocks noGrp="1"/>
          </p:cNvGraphicFramePr>
          <p:nvPr>
            <p:extLst>
              <p:ext uri="{D42A27DB-BD31-4B8C-83A1-F6EECF244321}">
                <p14:modId xmlns:p14="http://schemas.microsoft.com/office/powerpoint/2010/main" val="653065542"/>
              </p:ext>
            </p:extLst>
          </p:nvPr>
        </p:nvGraphicFramePr>
        <p:xfrm>
          <a:off x="7311481" y="2923371"/>
          <a:ext cx="4217492" cy="2895600"/>
        </p:xfrm>
        <a:graphic>
          <a:graphicData uri="http://schemas.openxmlformats.org/drawingml/2006/table">
            <a:tbl>
              <a:tblPr firstRow="1" bandRow="1">
                <a:tableStyleId>{5940675A-B579-460E-94D1-54222C63F5DA}</a:tableStyleId>
              </a:tblPr>
              <a:tblGrid>
                <a:gridCol w="2969137">
                  <a:extLst>
                    <a:ext uri="{9D8B030D-6E8A-4147-A177-3AD203B41FA5}">
                      <a16:colId xmlns:a16="http://schemas.microsoft.com/office/drawing/2014/main" val="688429127"/>
                    </a:ext>
                  </a:extLst>
                </a:gridCol>
                <a:gridCol w="1248355">
                  <a:extLst>
                    <a:ext uri="{9D8B030D-6E8A-4147-A177-3AD203B41FA5}">
                      <a16:colId xmlns:a16="http://schemas.microsoft.com/office/drawing/2014/main" val="3238076778"/>
                    </a:ext>
                  </a:extLst>
                </a:gridCol>
              </a:tblGrid>
              <a:tr h="370840">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dirty="0"/>
                        <a:t>System</a:t>
                      </a:r>
                    </a:p>
                  </a:txBody>
                  <a:tcPr anchor="ctr">
                    <a:solidFill>
                      <a:schemeClr val="bg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dirty="0">
                          <a:gradFill>
                            <a:gsLst>
                              <a:gs pos="2917">
                                <a:schemeClr val="tx1"/>
                              </a:gs>
                              <a:gs pos="30000">
                                <a:schemeClr val="tx1"/>
                              </a:gs>
                            </a:gsLst>
                            <a:lin ang="5400000" scaled="0"/>
                          </a:gradFill>
                        </a:rPr>
                        <a:t>F1-Macro (</a:t>
                      </a:r>
                      <a:r>
                        <a:rPr lang="en-US" sz="1600" dirty="0" err="1">
                          <a:gradFill>
                            <a:gsLst>
                              <a:gs pos="2917">
                                <a:schemeClr val="tx1"/>
                              </a:gs>
                              <a:gs pos="30000">
                                <a:schemeClr val="tx1"/>
                              </a:gs>
                            </a:gsLst>
                            <a:lin ang="5400000" scaled="0"/>
                          </a:gradFill>
                        </a:rPr>
                        <a:t>pos</a:t>
                      </a:r>
                      <a:r>
                        <a:rPr lang="en-US" sz="1600" dirty="0">
                          <a:gradFill>
                            <a:gsLst>
                              <a:gs pos="2917">
                                <a:schemeClr val="tx1"/>
                              </a:gs>
                              <a:gs pos="30000">
                                <a:schemeClr val="tx1"/>
                              </a:gs>
                            </a:gsLst>
                            <a:lin ang="5400000" scaled="0"/>
                          </a:gradFill>
                        </a:rPr>
                        <a:t>/neg)</a:t>
                      </a:r>
                    </a:p>
                  </a:txBody>
                  <a:tcPr anchor="ctr"/>
                </a:tc>
                <a:extLst>
                  <a:ext uri="{0D108BD9-81ED-4DB2-BD59-A6C34878D82A}">
                    <a16:rowId xmlns:a16="http://schemas.microsoft.com/office/drawing/2014/main" val="920503805"/>
                  </a:ext>
                </a:extLst>
              </a:tr>
              <a:tr h="370840">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dirty="0">
                          <a:gradFill>
                            <a:gsLst>
                              <a:gs pos="2917">
                                <a:schemeClr val="tx1"/>
                              </a:gs>
                              <a:gs pos="30000">
                                <a:schemeClr val="tx1"/>
                              </a:gs>
                            </a:gsLst>
                            <a:lin ang="5400000" scaled="0"/>
                          </a:gradFill>
                        </a:rPr>
                        <a:t>MSE Baseline + </a:t>
                      </a:r>
                      <a:r>
                        <a:rPr lang="en-US" sz="1600" dirty="0" err="1">
                          <a:gradFill>
                            <a:gsLst>
                              <a:gs pos="2917">
                                <a:schemeClr val="tx1"/>
                              </a:gs>
                              <a:gs pos="30000">
                                <a:schemeClr val="tx1"/>
                              </a:gs>
                            </a:gsLst>
                            <a:lin ang="5400000" scaled="0"/>
                          </a:gradFill>
                        </a:rPr>
                        <a:t>SemEval</a:t>
                      </a:r>
                      <a:r>
                        <a:rPr lang="en-US" sz="1600" dirty="0">
                          <a:gradFill>
                            <a:gsLst>
                              <a:gs pos="2917">
                                <a:schemeClr val="tx1"/>
                              </a:gs>
                              <a:gs pos="30000">
                                <a:schemeClr val="tx1"/>
                              </a:gs>
                            </a:gsLst>
                            <a:lin ang="5400000" scaled="0"/>
                          </a:gradFill>
                        </a:rPr>
                        <a:t> training data</a:t>
                      </a:r>
                      <a:endParaRPr lang="en-US" sz="1600" dirty="0"/>
                    </a:p>
                  </a:txBody>
                  <a:tcPr anchor="ctr">
                    <a:solidFill>
                      <a:schemeClr val="bg2"/>
                    </a:solidFill>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dirty="0">
                          <a:gradFill>
                            <a:gsLst>
                              <a:gs pos="2917">
                                <a:schemeClr val="tx1"/>
                              </a:gs>
                              <a:gs pos="30000">
                                <a:schemeClr val="tx1"/>
                              </a:gs>
                            </a:gsLst>
                            <a:lin ang="5400000" scaled="0"/>
                          </a:gradFill>
                        </a:rPr>
                        <a:t>0.664</a:t>
                      </a:r>
                    </a:p>
                  </a:txBody>
                  <a:tcPr anchor="ctr"/>
                </a:tc>
                <a:extLst>
                  <a:ext uri="{0D108BD9-81ED-4DB2-BD59-A6C34878D82A}">
                    <a16:rowId xmlns:a16="http://schemas.microsoft.com/office/drawing/2014/main" val="2610075981"/>
                  </a:ext>
                </a:extLst>
              </a:tr>
              <a:tr h="370840">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dirty="0">
                          <a:gradFill>
                            <a:gsLst>
                              <a:gs pos="2917">
                                <a:schemeClr val="tx1"/>
                              </a:gs>
                              <a:gs pos="30000">
                                <a:schemeClr val="tx1"/>
                              </a:gs>
                            </a:gsLst>
                            <a:lin ang="5400000" scaled="0"/>
                          </a:gradFill>
                        </a:rPr>
                        <a:t>MSE Baseline</a:t>
                      </a:r>
                      <a:br>
                        <a:rPr lang="en-US" sz="1600" dirty="0">
                          <a:gradFill>
                            <a:gsLst>
                              <a:gs pos="2917">
                                <a:schemeClr val="tx1"/>
                              </a:gs>
                              <a:gs pos="30000">
                                <a:schemeClr val="tx1"/>
                              </a:gs>
                            </a:gsLst>
                            <a:lin ang="5400000" scaled="0"/>
                          </a:gradFill>
                        </a:rPr>
                      </a:br>
                      <a:r>
                        <a:rPr lang="en-US" sz="1600" dirty="0">
                          <a:gradFill>
                            <a:gsLst>
                              <a:gs pos="2917">
                                <a:schemeClr val="tx1"/>
                              </a:gs>
                              <a:gs pos="30000">
                                <a:schemeClr val="tx1"/>
                              </a:gs>
                            </a:gsLst>
                            <a:lin ang="5400000" scaled="0"/>
                          </a:gradFill>
                        </a:rPr>
                        <a:t>(internal lexicons added)</a:t>
                      </a:r>
                    </a:p>
                  </a:txBody>
                  <a:tcPr anchor="ct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dirty="0">
                          <a:gradFill>
                            <a:gsLst>
                              <a:gs pos="2917">
                                <a:schemeClr val="tx1"/>
                              </a:gs>
                              <a:gs pos="30000">
                                <a:schemeClr val="tx1"/>
                              </a:gs>
                            </a:gsLst>
                            <a:lin ang="5400000" scaled="0"/>
                          </a:gradFill>
                        </a:rPr>
                        <a:t>0.626</a:t>
                      </a:r>
                      <a:endParaRPr lang="en-US" sz="1600" dirty="0"/>
                    </a:p>
                  </a:txBody>
                  <a:tcPr anchor="ctr"/>
                </a:tc>
                <a:extLst>
                  <a:ext uri="{0D108BD9-81ED-4DB2-BD59-A6C34878D82A}">
                    <a16:rowId xmlns:a16="http://schemas.microsoft.com/office/drawing/2014/main" val="4018783859"/>
                  </a:ext>
                </a:extLst>
              </a:tr>
              <a:tr h="370840">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dirty="0">
                          <a:gradFill>
                            <a:gsLst>
                              <a:gs pos="2917">
                                <a:schemeClr val="tx1"/>
                              </a:gs>
                              <a:gs pos="30000">
                                <a:schemeClr val="tx1"/>
                              </a:gs>
                            </a:gsLst>
                            <a:lin ang="5400000" scaled="0"/>
                          </a:gradFill>
                        </a:rPr>
                        <a:t>CNTK LSTM</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1600" dirty="0">
                          <a:gradFill>
                            <a:gsLst>
                              <a:gs pos="2917">
                                <a:schemeClr val="tx1"/>
                              </a:gs>
                              <a:gs pos="30000">
                                <a:schemeClr val="tx1"/>
                              </a:gs>
                            </a:gsLst>
                            <a:lin ang="5400000" scaled="0"/>
                          </a:gradFill>
                        </a:rPr>
                        <a:t>(only distant-supervision data)</a:t>
                      </a:r>
                    </a:p>
                  </a:txBody>
                  <a:tcPr anchor="ct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dirty="0"/>
                        <a:t>0.617</a:t>
                      </a:r>
                    </a:p>
                  </a:txBody>
                  <a:tcPr anchor="ctr"/>
                </a:tc>
                <a:extLst>
                  <a:ext uri="{0D108BD9-81ED-4DB2-BD59-A6C34878D82A}">
                    <a16:rowId xmlns:a16="http://schemas.microsoft.com/office/drawing/2014/main" val="1912173593"/>
                  </a:ext>
                </a:extLst>
              </a:tr>
              <a:tr h="370840">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dirty="0">
                          <a:gradFill>
                            <a:gsLst>
                              <a:gs pos="2917">
                                <a:schemeClr val="tx1"/>
                              </a:gs>
                              <a:gs pos="30000">
                                <a:schemeClr val="tx1"/>
                              </a:gs>
                            </a:gsLst>
                            <a:lin ang="5400000" scaled="0"/>
                          </a:gradFill>
                        </a:rPr>
                        <a:t>VW Linear Regression</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1600" dirty="0">
                          <a:gradFill>
                            <a:gsLst>
                              <a:gs pos="2917">
                                <a:schemeClr val="tx1"/>
                              </a:gs>
                              <a:gs pos="30000">
                                <a:schemeClr val="tx1"/>
                              </a:gs>
                            </a:gsLst>
                            <a:lin ang="5400000" scaled="0"/>
                          </a:gradFill>
                        </a:rPr>
                        <a:t>(only distant-supervision data)</a:t>
                      </a:r>
                    </a:p>
                  </a:txBody>
                  <a:tcPr anchor="ct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dirty="0"/>
                        <a:t>0.590</a:t>
                      </a:r>
                    </a:p>
                  </a:txBody>
                  <a:tcPr anchor="ctr"/>
                </a:tc>
                <a:extLst>
                  <a:ext uri="{0D108BD9-81ED-4DB2-BD59-A6C34878D82A}">
                    <a16:rowId xmlns:a16="http://schemas.microsoft.com/office/drawing/2014/main" val="2964360820"/>
                  </a:ext>
                </a:extLst>
              </a:tr>
            </a:tbl>
          </a:graphicData>
        </a:graphic>
      </p:graphicFrame>
      <p:sp>
        <p:nvSpPr>
          <p:cNvPr id="6" name="TextBox 5">
            <a:extLst>
              <a:ext uri="{FF2B5EF4-FFF2-40B4-BE49-F238E27FC236}">
                <a16:creationId xmlns:a16="http://schemas.microsoft.com/office/drawing/2014/main" id="{B5C328A5-9A68-4E83-B806-CC7EFF629F68}"/>
              </a:ext>
            </a:extLst>
          </p:cNvPr>
          <p:cNvSpPr txBox="1"/>
          <p:nvPr/>
        </p:nvSpPr>
        <p:spPr>
          <a:xfrm>
            <a:off x="7227735" y="6098650"/>
            <a:ext cx="4611757" cy="420115"/>
          </a:xfrm>
          <a:prstGeom prst="rect">
            <a:avLst/>
          </a:prstGeom>
          <a:noFill/>
        </p:spPr>
        <p:txBody>
          <a:bodyPr wrap="square" lIns="182880" tIns="146304" rIns="182880" bIns="146304" rtlCol="0">
            <a:spAutoFit/>
          </a:bodyPr>
          <a:lstStyle/>
          <a:p>
            <a:pPr>
              <a:lnSpc>
                <a:spcPct val="90000"/>
              </a:lnSpc>
              <a:spcAft>
                <a:spcPts val="600"/>
              </a:spcAft>
            </a:pPr>
            <a:r>
              <a:rPr lang="en-US" sz="900" dirty="0">
                <a:gradFill>
                  <a:gsLst>
                    <a:gs pos="2917">
                      <a:schemeClr val="tx1"/>
                    </a:gs>
                    <a:gs pos="30000">
                      <a:schemeClr val="tx1"/>
                    </a:gs>
                  </a:gsLst>
                  <a:lin ang="5400000" scaled="0"/>
                </a:gradFill>
                <a:hlinkClick r:id="rId4"/>
              </a:rPr>
              <a:t>http://alt.qcri.org/semeval2016/task4/data/uploads/semeval2016_task4_report.pdf</a:t>
            </a:r>
            <a:endParaRPr lang="en-US" sz="900" dirty="0">
              <a:gradFill>
                <a:gsLst>
                  <a:gs pos="2917">
                    <a:schemeClr val="tx1"/>
                  </a:gs>
                  <a:gs pos="30000">
                    <a:schemeClr val="tx1"/>
                  </a:gs>
                </a:gsLst>
                <a:lin ang="5400000" scaled="0"/>
              </a:gradFill>
            </a:endParaRPr>
          </a:p>
        </p:txBody>
      </p:sp>
      <p:sp>
        <p:nvSpPr>
          <p:cNvPr id="4" name="TextBox 3"/>
          <p:cNvSpPr txBox="1"/>
          <p:nvPr/>
        </p:nvSpPr>
        <p:spPr>
          <a:xfrm>
            <a:off x="10197548" y="2406306"/>
            <a:ext cx="1398104" cy="517065"/>
          </a:xfrm>
          <a:prstGeom prst="rect">
            <a:avLst/>
          </a:prstGeom>
          <a:noFill/>
        </p:spPr>
        <p:txBody>
          <a:bodyPr wrap="square" lIns="182880" tIns="146304" rIns="182880" bIns="146304" rtlCol="0">
            <a:spAutoFit/>
          </a:bodyPr>
          <a:lstStyle/>
          <a:p>
            <a:pPr>
              <a:lnSpc>
                <a:spcPct val="90000"/>
              </a:lnSpc>
              <a:spcAft>
                <a:spcPts val="600"/>
              </a:spcAft>
            </a:pPr>
            <a:r>
              <a:rPr lang="en-US" sz="1600" dirty="0">
                <a:gradFill>
                  <a:gsLst>
                    <a:gs pos="2917">
                      <a:schemeClr val="tx1"/>
                    </a:gs>
                    <a:gs pos="30000">
                      <a:schemeClr val="tx1"/>
                    </a:gs>
                  </a:gsLst>
                  <a:lin ang="5400000" scaled="0"/>
                </a:gradFill>
              </a:rPr>
              <a:t>2013 Tweet</a:t>
            </a:r>
          </a:p>
        </p:txBody>
      </p:sp>
    </p:spTree>
    <p:extLst>
      <p:ext uri="{BB962C8B-B14F-4D97-AF65-F5344CB8AC3E}">
        <p14:creationId xmlns:p14="http://schemas.microsoft.com/office/powerpoint/2010/main" val="250978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1022936"/>
            <a:ext cx="11655840" cy="899665"/>
          </a:xfrm>
        </p:spPr>
        <p:txBody>
          <a:bodyPr/>
          <a:lstStyle/>
          <a:p>
            <a:r>
              <a:rPr lang="en-US" sz="4800" dirty="0">
                <a:gradFill>
                  <a:gsLst>
                    <a:gs pos="10101">
                      <a:schemeClr val="tx1"/>
                    </a:gs>
                    <a:gs pos="54000">
                      <a:schemeClr val="tx1"/>
                    </a:gs>
                  </a:gsLst>
                  <a:lin ang="5400000" scaled="0"/>
                </a:gradFill>
              </a:rPr>
              <a:t>IMDB Movie Reviews</a:t>
            </a:r>
            <a:endParaRPr lang="en-US" sz="4000" dirty="0">
              <a:gradFill>
                <a:gsLst>
                  <a:gs pos="10101">
                    <a:schemeClr val="tx1"/>
                  </a:gs>
                  <a:gs pos="54000">
                    <a:schemeClr val="tx1"/>
                  </a:gs>
                </a:gsLst>
                <a:lin ang="5400000" scaled="0"/>
              </a:gradFill>
            </a:endParaRPr>
          </a:p>
        </p:txBody>
      </p:sp>
      <p:pic>
        <p:nvPicPr>
          <p:cNvPr id="3" name="Picture 2">
            <a:extLst>
              <a:ext uri="{FF2B5EF4-FFF2-40B4-BE49-F238E27FC236}">
                <a16:creationId xmlns:a16="http://schemas.microsoft.com/office/drawing/2014/main" id="{403E9495-5307-4C21-98B9-30D8F0234B36}"/>
              </a:ext>
            </a:extLst>
          </p:cNvPr>
          <p:cNvPicPr>
            <a:picLocks noChangeAspect="1"/>
          </p:cNvPicPr>
          <p:nvPr/>
        </p:nvPicPr>
        <p:blipFill>
          <a:blip r:embed="rId3"/>
          <a:stretch>
            <a:fillRect/>
          </a:stretch>
        </p:blipFill>
        <p:spPr>
          <a:xfrm>
            <a:off x="1135712" y="2379471"/>
            <a:ext cx="5181600" cy="3705225"/>
          </a:xfrm>
          <a:prstGeom prst="rect">
            <a:avLst/>
          </a:prstGeom>
        </p:spPr>
      </p:pic>
      <p:sp>
        <p:nvSpPr>
          <p:cNvPr id="4" name="TextBox 3">
            <a:extLst>
              <a:ext uri="{FF2B5EF4-FFF2-40B4-BE49-F238E27FC236}">
                <a16:creationId xmlns:a16="http://schemas.microsoft.com/office/drawing/2014/main" id="{01A8639F-66F2-4BEB-864A-8D9892E5F5E4}"/>
              </a:ext>
            </a:extLst>
          </p:cNvPr>
          <p:cNvSpPr txBox="1"/>
          <p:nvPr/>
        </p:nvSpPr>
        <p:spPr>
          <a:xfrm>
            <a:off x="1345925" y="6178967"/>
            <a:ext cx="6090698" cy="433965"/>
          </a:xfrm>
          <a:prstGeom prst="rect">
            <a:avLst/>
          </a:prstGeom>
          <a:noFill/>
        </p:spPr>
        <p:txBody>
          <a:bodyPr wrap="square" lIns="182880" tIns="146304" rIns="182880" bIns="146304" rtlCol="0">
            <a:spAutoFit/>
          </a:bodyPr>
          <a:lstStyle/>
          <a:p>
            <a:pPr>
              <a:lnSpc>
                <a:spcPct val="90000"/>
              </a:lnSpc>
              <a:spcAft>
                <a:spcPts val="600"/>
              </a:spcAft>
            </a:pPr>
            <a:r>
              <a:rPr lang="en-US" sz="1000" dirty="0" err="1">
                <a:gradFill>
                  <a:gsLst>
                    <a:gs pos="2917">
                      <a:schemeClr val="tx1"/>
                    </a:gs>
                    <a:gs pos="30000">
                      <a:schemeClr val="tx1"/>
                    </a:gs>
                  </a:gsLst>
                  <a:lin ang="5400000" scaled="0"/>
                </a:gradFill>
                <a:hlinkClick r:id="rId4"/>
              </a:rPr>
              <a:t>TopicRNN</a:t>
            </a:r>
            <a:r>
              <a:rPr lang="en-US" sz="1000" dirty="0">
                <a:gradFill>
                  <a:gsLst>
                    <a:gs pos="2917">
                      <a:schemeClr val="tx1"/>
                    </a:gs>
                    <a:gs pos="30000">
                      <a:schemeClr val="tx1"/>
                    </a:gs>
                  </a:gsLst>
                  <a:lin ang="5400000" scaled="0"/>
                </a:gradFill>
                <a:hlinkClick r:id="rId4"/>
              </a:rPr>
              <a:t>: A Recurrent Neural Network With Long-Range Semantic Dependency</a:t>
            </a:r>
            <a:endParaRPr lang="en-US" sz="1000" dirty="0">
              <a:gradFill>
                <a:gsLst>
                  <a:gs pos="2917">
                    <a:schemeClr val="tx1"/>
                  </a:gs>
                  <a:gs pos="30000">
                    <a:schemeClr val="tx1"/>
                  </a:gs>
                </a:gsLst>
                <a:lin ang="5400000" scaled="0"/>
              </a:gradFill>
            </a:endParaRPr>
          </a:p>
        </p:txBody>
      </p:sp>
      <p:sp>
        <p:nvSpPr>
          <p:cNvPr id="5" name="TextBox 4">
            <a:extLst>
              <a:ext uri="{FF2B5EF4-FFF2-40B4-BE49-F238E27FC236}">
                <a16:creationId xmlns:a16="http://schemas.microsoft.com/office/drawing/2014/main" id="{0896BDB2-C87A-4FA4-B55E-B3639EFD24E2}"/>
              </a:ext>
            </a:extLst>
          </p:cNvPr>
          <p:cNvSpPr txBox="1"/>
          <p:nvPr/>
        </p:nvSpPr>
        <p:spPr>
          <a:xfrm>
            <a:off x="1345925" y="6399092"/>
            <a:ext cx="5907818" cy="433965"/>
          </a:xfrm>
          <a:prstGeom prst="rect">
            <a:avLst/>
          </a:prstGeom>
          <a:noFill/>
        </p:spPr>
        <p:txBody>
          <a:bodyPr wrap="square" lIns="182880" tIns="146304" rIns="182880" bIns="146304" rtlCol="0">
            <a:spAutoFit/>
          </a:bodyPr>
          <a:lstStyle/>
          <a:p>
            <a:pPr>
              <a:lnSpc>
                <a:spcPct val="90000"/>
              </a:lnSpc>
              <a:spcAft>
                <a:spcPts val="600"/>
              </a:spcAft>
            </a:pPr>
            <a:r>
              <a:rPr lang="en-US" sz="1000" dirty="0">
                <a:gradFill>
                  <a:gsLst>
                    <a:gs pos="2917">
                      <a:schemeClr val="tx1"/>
                    </a:gs>
                    <a:gs pos="30000">
                      <a:schemeClr val="tx1"/>
                    </a:gs>
                  </a:gsLst>
                  <a:lin ang="5400000" scaled="0"/>
                </a:gradFill>
                <a:hlinkClick r:id="rId5"/>
              </a:rPr>
              <a:t>Adversarial Training Methods For Semi-Supervised Text Classification</a:t>
            </a:r>
            <a:endParaRPr lang="en-US" sz="1000" dirty="0">
              <a:gradFill>
                <a:gsLst>
                  <a:gs pos="2917">
                    <a:schemeClr val="tx1"/>
                  </a:gs>
                  <a:gs pos="30000">
                    <a:schemeClr val="tx1"/>
                  </a:gs>
                </a:gsLst>
                <a:lin ang="5400000" scaled="0"/>
              </a:gradFill>
            </a:endParaRPr>
          </a:p>
        </p:txBody>
      </p:sp>
      <p:graphicFrame>
        <p:nvGraphicFramePr>
          <p:cNvPr id="9" name="Table 8">
            <a:extLst>
              <a:ext uri="{FF2B5EF4-FFF2-40B4-BE49-F238E27FC236}">
                <a16:creationId xmlns:a16="http://schemas.microsoft.com/office/drawing/2014/main" id="{A8F12BBB-7352-420F-AA22-6150C48854AB}"/>
              </a:ext>
            </a:extLst>
          </p:cNvPr>
          <p:cNvGraphicFramePr>
            <a:graphicFrameLocks noGrp="1"/>
          </p:cNvGraphicFramePr>
          <p:nvPr>
            <p:extLst>
              <p:ext uri="{D42A27DB-BD31-4B8C-83A1-F6EECF244321}">
                <p14:modId xmlns:p14="http://schemas.microsoft.com/office/powerpoint/2010/main" val="3333170015"/>
              </p:ext>
            </p:extLst>
          </p:nvPr>
        </p:nvGraphicFramePr>
        <p:xfrm>
          <a:off x="6840960" y="3479015"/>
          <a:ext cx="4758183" cy="1899920"/>
        </p:xfrm>
        <a:graphic>
          <a:graphicData uri="http://schemas.openxmlformats.org/drawingml/2006/table">
            <a:tbl>
              <a:tblPr firstRow="1" bandRow="1">
                <a:tableStyleId>{5940675A-B579-460E-94D1-54222C63F5DA}</a:tableStyleId>
              </a:tblPr>
              <a:tblGrid>
                <a:gridCol w="3565487">
                  <a:extLst>
                    <a:ext uri="{9D8B030D-6E8A-4147-A177-3AD203B41FA5}">
                      <a16:colId xmlns:a16="http://schemas.microsoft.com/office/drawing/2014/main" val="688429127"/>
                    </a:ext>
                  </a:extLst>
                </a:gridCol>
                <a:gridCol w="1192696">
                  <a:extLst>
                    <a:ext uri="{9D8B030D-6E8A-4147-A177-3AD203B41FA5}">
                      <a16:colId xmlns:a16="http://schemas.microsoft.com/office/drawing/2014/main" val="3238076778"/>
                    </a:ext>
                  </a:extLst>
                </a:gridCol>
              </a:tblGrid>
              <a:tr h="370840">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dirty="0"/>
                        <a:t>System</a:t>
                      </a:r>
                    </a:p>
                  </a:txBody>
                  <a:tcPr anchor="ctr">
                    <a:solidFill>
                      <a:schemeClr val="bg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dirty="0">
                          <a:gradFill>
                            <a:gsLst>
                              <a:gs pos="2917">
                                <a:schemeClr val="tx1"/>
                              </a:gs>
                              <a:gs pos="30000">
                                <a:schemeClr val="tx1"/>
                              </a:gs>
                            </a:gsLst>
                            <a:lin ang="5400000" scaled="0"/>
                          </a:gradFill>
                        </a:rPr>
                        <a:t>Error rate</a:t>
                      </a:r>
                    </a:p>
                  </a:txBody>
                  <a:tcPr anchor="ctr"/>
                </a:tc>
                <a:extLst>
                  <a:ext uri="{0D108BD9-81ED-4DB2-BD59-A6C34878D82A}">
                    <a16:rowId xmlns:a16="http://schemas.microsoft.com/office/drawing/2014/main" val="2218966257"/>
                  </a:ext>
                </a:extLst>
              </a:tr>
              <a:tr h="370840">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dirty="0">
                          <a:gradFill>
                            <a:gsLst>
                              <a:gs pos="2917">
                                <a:schemeClr val="tx1"/>
                              </a:gs>
                              <a:gs pos="30000">
                                <a:schemeClr val="tx1"/>
                              </a:gs>
                            </a:gsLst>
                            <a:lin ang="5400000" scaled="0"/>
                          </a:gradFill>
                        </a:rPr>
                        <a:t>VW Linear Regression</a:t>
                      </a:r>
                      <a:br>
                        <a:rPr lang="en-US" sz="1600" dirty="0">
                          <a:gradFill>
                            <a:gsLst>
                              <a:gs pos="2917">
                                <a:schemeClr val="tx1"/>
                              </a:gs>
                              <a:gs pos="30000">
                                <a:schemeClr val="tx1"/>
                              </a:gs>
                            </a:gsLst>
                            <a:lin ang="5400000" scaled="0"/>
                          </a:gradFill>
                        </a:rPr>
                      </a:br>
                      <a:r>
                        <a:rPr lang="en-US" sz="1600" dirty="0">
                          <a:gradFill>
                            <a:gsLst>
                              <a:gs pos="2917">
                                <a:schemeClr val="tx1"/>
                              </a:gs>
                              <a:gs pos="30000">
                                <a:schemeClr val="tx1"/>
                              </a:gs>
                            </a:gsLst>
                            <a:lin ang="5400000" scaled="0"/>
                          </a:gradFill>
                        </a:rPr>
                        <a:t>(only IMDB training data)</a:t>
                      </a:r>
                      <a:endParaRPr lang="en-US" sz="1600" dirty="0"/>
                    </a:p>
                  </a:txBody>
                  <a:tcPr anchor="ctr">
                    <a:solidFill>
                      <a:schemeClr val="bg2"/>
                    </a:solidFill>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dirty="0">
                          <a:gradFill>
                            <a:gsLst>
                              <a:gs pos="2917">
                                <a:schemeClr val="tx1"/>
                              </a:gs>
                              <a:gs pos="30000">
                                <a:schemeClr val="tx1"/>
                              </a:gs>
                            </a:gsLst>
                            <a:lin ang="5400000" scaled="0"/>
                          </a:gradFill>
                        </a:rPr>
                        <a:t>9.4%</a:t>
                      </a:r>
                    </a:p>
                  </a:txBody>
                  <a:tcPr anchor="ctr"/>
                </a:tc>
                <a:extLst>
                  <a:ext uri="{0D108BD9-81ED-4DB2-BD59-A6C34878D82A}">
                    <a16:rowId xmlns:a16="http://schemas.microsoft.com/office/drawing/2014/main" val="2610075981"/>
                  </a:ext>
                </a:extLst>
              </a:tr>
              <a:tr h="370840">
                <a:tc>
                  <a:txBody>
                    <a:bodyPr/>
                    <a:lstStyle/>
                    <a:p>
                      <a:r>
                        <a:rPr lang="en-US" sz="1600" dirty="0">
                          <a:gradFill>
                            <a:gsLst>
                              <a:gs pos="2917">
                                <a:schemeClr val="tx1"/>
                              </a:gs>
                              <a:gs pos="30000">
                                <a:schemeClr val="tx1"/>
                              </a:gs>
                            </a:gsLst>
                            <a:lin ang="5400000" scaled="0"/>
                          </a:gradFill>
                        </a:rPr>
                        <a:t>MSE Baseline + IMDB training data</a:t>
                      </a:r>
                      <a:endParaRPr lang="en-US" sz="1600" dirty="0"/>
                    </a:p>
                  </a:txBody>
                  <a:tcPr anchor="ctr"/>
                </a:tc>
                <a:tc>
                  <a:txBody>
                    <a:bodyPr/>
                    <a:lstStyle/>
                    <a:p>
                      <a:pPr algn="ctr"/>
                      <a:r>
                        <a:rPr lang="en-US" sz="1600" dirty="0">
                          <a:gradFill>
                            <a:gsLst>
                              <a:gs pos="2917">
                                <a:schemeClr val="tx1"/>
                              </a:gs>
                              <a:gs pos="30000">
                                <a:schemeClr val="tx1"/>
                              </a:gs>
                            </a:gsLst>
                            <a:lin ang="5400000" scaled="0"/>
                          </a:gradFill>
                        </a:rPr>
                        <a:t>16.4%</a:t>
                      </a:r>
                      <a:endParaRPr lang="en-US" sz="1600" dirty="0"/>
                    </a:p>
                  </a:txBody>
                  <a:tcPr anchor="ctr"/>
                </a:tc>
                <a:extLst>
                  <a:ext uri="{0D108BD9-81ED-4DB2-BD59-A6C34878D82A}">
                    <a16:rowId xmlns:a16="http://schemas.microsoft.com/office/drawing/2014/main" val="1353190627"/>
                  </a:ext>
                </a:extLst>
              </a:tr>
              <a:tr h="370840">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dirty="0">
                          <a:gradFill>
                            <a:gsLst>
                              <a:gs pos="2917">
                                <a:schemeClr val="tx1"/>
                              </a:gs>
                              <a:gs pos="30000">
                                <a:schemeClr val="tx1"/>
                              </a:gs>
                            </a:gsLst>
                            <a:lin ang="5400000" scaled="0"/>
                          </a:gradFill>
                        </a:rPr>
                        <a:t>MSE Baseline</a:t>
                      </a:r>
                      <a:br>
                        <a:rPr lang="en-US" sz="1600" dirty="0">
                          <a:gradFill>
                            <a:gsLst>
                              <a:gs pos="2917">
                                <a:schemeClr val="tx1"/>
                              </a:gs>
                              <a:gs pos="30000">
                                <a:schemeClr val="tx1"/>
                              </a:gs>
                            </a:gsLst>
                            <a:lin ang="5400000" scaled="0"/>
                          </a:gradFill>
                        </a:rPr>
                      </a:br>
                      <a:r>
                        <a:rPr lang="en-US" sz="1600" dirty="0">
                          <a:gradFill>
                            <a:gsLst>
                              <a:gs pos="2917">
                                <a:schemeClr val="tx1"/>
                              </a:gs>
                              <a:gs pos="30000">
                                <a:schemeClr val="tx1"/>
                              </a:gs>
                            </a:gsLst>
                            <a:lin ang="5400000" scaled="0"/>
                          </a:gradFill>
                        </a:rPr>
                        <a:t>(only distant-supervision data)</a:t>
                      </a:r>
                    </a:p>
                  </a:txBody>
                  <a:tcPr anchor="ct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dirty="0">
                          <a:gradFill>
                            <a:gsLst>
                              <a:gs pos="2917">
                                <a:schemeClr val="tx1"/>
                              </a:gs>
                              <a:gs pos="30000">
                                <a:schemeClr val="tx1"/>
                              </a:gs>
                            </a:gsLst>
                            <a:lin ang="5400000" scaled="0"/>
                          </a:gradFill>
                        </a:rPr>
                        <a:t>26.8%</a:t>
                      </a:r>
                      <a:endParaRPr lang="en-US" sz="1600" dirty="0"/>
                    </a:p>
                  </a:txBody>
                  <a:tcPr anchor="ctr"/>
                </a:tc>
                <a:extLst>
                  <a:ext uri="{0D108BD9-81ED-4DB2-BD59-A6C34878D82A}">
                    <a16:rowId xmlns:a16="http://schemas.microsoft.com/office/drawing/2014/main" val="4018783859"/>
                  </a:ext>
                </a:extLst>
              </a:tr>
            </a:tbl>
          </a:graphicData>
        </a:graphic>
      </p:graphicFrame>
      <p:sp>
        <p:nvSpPr>
          <p:cNvPr id="10" name="Speech Bubble: Oval 9">
            <a:extLst>
              <a:ext uri="{FF2B5EF4-FFF2-40B4-BE49-F238E27FC236}">
                <a16:creationId xmlns:a16="http://schemas.microsoft.com/office/drawing/2014/main" id="{4956F113-9DB4-466C-9AEA-82FB7673E1D2}"/>
              </a:ext>
            </a:extLst>
          </p:cNvPr>
          <p:cNvSpPr/>
          <p:nvPr/>
        </p:nvSpPr>
        <p:spPr bwMode="auto">
          <a:xfrm>
            <a:off x="6504498" y="448974"/>
            <a:ext cx="4405023" cy="2251834"/>
          </a:xfrm>
          <a:prstGeom prst="wedgeEllipseCallou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400" dirty="0">
                <a:gradFill>
                  <a:gsLst>
                    <a:gs pos="0">
                      <a:srgbClr val="FFFFFF"/>
                    </a:gs>
                    <a:gs pos="100000">
                      <a:srgbClr val="FFFFFF"/>
                    </a:gs>
                  </a:gsLst>
                  <a:lin ang="5400000" scaled="0"/>
                </a:gradFill>
              </a:rPr>
              <a:t>Note: Movie reviews with words like “tears” and “crying” receive high ratings, social media posts with the same words generally receive low sentiment scores.</a:t>
            </a:r>
          </a:p>
        </p:txBody>
      </p:sp>
    </p:spTree>
    <p:extLst>
      <p:ext uri="{BB962C8B-B14F-4D97-AF65-F5344CB8AC3E}">
        <p14:creationId xmlns:p14="http://schemas.microsoft.com/office/powerpoint/2010/main" val="173790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1022936"/>
            <a:ext cx="11655840" cy="899665"/>
          </a:xfrm>
        </p:spPr>
        <p:txBody>
          <a:bodyPr/>
          <a:lstStyle/>
          <a:p>
            <a:r>
              <a:rPr lang="en-US" sz="4800" dirty="0">
                <a:gradFill>
                  <a:gsLst>
                    <a:gs pos="10101">
                      <a:schemeClr val="tx1"/>
                    </a:gs>
                    <a:gs pos="54000">
                      <a:schemeClr val="tx1"/>
                    </a:gs>
                  </a:gsLst>
                  <a:lin ang="5400000" scaled="0"/>
                </a:gradFill>
              </a:rPr>
              <a:t>Amazon Reviews</a:t>
            </a:r>
            <a:endParaRPr lang="en-US" sz="4000" dirty="0">
              <a:gradFill>
                <a:gsLst>
                  <a:gs pos="10101">
                    <a:schemeClr val="tx1"/>
                  </a:gs>
                  <a:gs pos="54000">
                    <a:schemeClr val="tx1"/>
                  </a:gs>
                </a:gsLst>
                <a:lin ang="5400000" scaled="0"/>
              </a:gradFill>
            </a:endParaRPr>
          </a:p>
        </p:txBody>
      </p:sp>
      <p:sp>
        <p:nvSpPr>
          <p:cNvPr id="3" name="Rectangle 2">
            <a:extLst>
              <a:ext uri="{FF2B5EF4-FFF2-40B4-BE49-F238E27FC236}">
                <a16:creationId xmlns:a16="http://schemas.microsoft.com/office/drawing/2014/main" id="{AE3D3FE2-3278-43DB-A3EC-AB4E9D033F65}"/>
              </a:ext>
            </a:extLst>
          </p:cNvPr>
          <p:cNvSpPr/>
          <p:nvPr/>
        </p:nvSpPr>
        <p:spPr>
          <a:xfrm>
            <a:off x="2566094" y="6432808"/>
            <a:ext cx="4950394" cy="261610"/>
          </a:xfrm>
          <a:prstGeom prst="rect">
            <a:avLst/>
          </a:prstGeom>
        </p:spPr>
        <p:txBody>
          <a:bodyPr wrap="none">
            <a:spAutoFit/>
          </a:bodyPr>
          <a:lstStyle/>
          <a:p>
            <a:r>
              <a:rPr lang="en-US" sz="1100" dirty="0">
                <a:hlinkClick r:id="rId3"/>
              </a:rPr>
              <a:t>Very Deep Convolutional Networks for Text Classiﬁcation (Yann Le </a:t>
            </a:r>
            <a:r>
              <a:rPr lang="en-US" sz="1100" dirty="0" err="1">
                <a:hlinkClick r:id="rId3"/>
              </a:rPr>
              <a:t>Cun</a:t>
            </a:r>
            <a:r>
              <a:rPr lang="en-US" sz="1100" dirty="0">
                <a:hlinkClick r:id="rId3"/>
              </a:rPr>
              <a:t>, et al.)</a:t>
            </a:r>
            <a:endParaRPr lang="en-US" sz="1100" dirty="0"/>
          </a:p>
        </p:txBody>
      </p:sp>
      <p:pic>
        <p:nvPicPr>
          <p:cNvPr id="4" name="Picture 3">
            <a:extLst>
              <a:ext uri="{FF2B5EF4-FFF2-40B4-BE49-F238E27FC236}">
                <a16:creationId xmlns:a16="http://schemas.microsoft.com/office/drawing/2014/main" id="{8C6A4267-FF66-4E9A-8270-932C7375D77E}"/>
              </a:ext>
            </a:extLst>
          </p:cNvPr>
          <p:cNvPicPr>
            <a:picLocks noChangeAspect="1"/>
          </p:cNvPicPr>
          <p:nvPr/>
        </p:nvPicPr>
        <p:blipFill>
          <a:blip r:embed="rId4"/>
          <a:stretch>
            <a:fillRect/>
          </a:stretch>
        </p:blipFill>
        <p:spPr>
          <a:xfrm>
            <a:off x="1079616" y="2840604"/>
            <a:ext cx="5495925" cy="1828800"/>
          </a:xfrm>
          <a:prstGeom prst="rect">
            <a:avLst/>
          </a:prstGeom>
        </p:spPr>
      </p:pic>
      <p:graphicFrame>
        <p:nvGraphicFramePr>
          <p:cNvPr id="6" name="Table 5">
            <a:extLst>
              <a:ext uri="{FF2B5EF4-FFF2-40B4-BE49-F238E27FC236}">
                <a16:creationId xmlns:a16="http://schemas.microsoft.com/office/drawing/2014/main" id="{151E3642-ED41-48F6-90E4-A202950D4433}"/>
              </a:ext>
            </a:extLst>
          </p:cNvPr>
          <p:cNvGraphicFramePr>
            <a:graphicFrameLocks noGrp="1"/>
          </p:cNvGraphicFramePr>
          <p:nvPr>
            <p:extLst>
              <p:ext uri="{D42A27DB-BD31-4B8C-83A1-F6EECF244321}">
                <p14:modId xmlns:p14="http://schemas.microsoft.com/office/powerpoint/2010/main" val="3687694230"/>
              </p:ext>
            </p:extLst>
          </p:nvPr>
        </p:nvGraphicFramePr>
        <p:xfrm>
          <a:off x="7030539" y="3280024"/>
          <a:ext cx="4239040" cy="949960"/>
        </p:xfrm>
        <a:graphic>
          <a:graphicData uri="http://schemas.openxmlformats.org/drawingml/2006/table">
            <a:tbl>
              <a:tblPr firstRow="1" bandRow="1">
                <a:tableStyleId>{5940675A-B579-460E-94D1-54222C63F5DA}</a:tableStyleId>
              </a:tblPr>
              <a:tblGrid>
                <a:gridCol w="2909650">
                  <a:extLst>
                    <a:ext uri="{9D8B030D-6E8A-4147-A177-3AD203B41FA5}">
                      <a16:colId xmlns:a16="http://schemas.microsoft.com/office/drawing/2014/main" val="688429127"/>
                    </a:ext>
                  </a:extLst>
                </a:gridCol>
                <a:gridCol w="1329390">
                  <a:extLst>
                    <a:ext uri="{9D8B030D-6E8A-4147-A177-3AD203B41FA5}">
                      <a16:colId xmlns:a16="http://schemas.microsoft.com/office/drawing/2014/main" val="3238076778"/>
                    </a:ext>
                  </a:extLst>
                </a:gridCol>
              </a:tblGrid>
              <a:tr h="370840">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dirty="0"/>
                        <a:t>System</a:t>
                      </a:r>
                    </a:p>
                  </a:txBody>
                  <a:tcPr anchor="ctr">
                    <a:solidFill>
                      <a:schemeClr val="bg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dirty="0">
                          <a:gradFill>
                            <a:gsLst>
                              <a:gs pos="2917">
                                <a:schemeClr val="tx1"/>
                              </a:gs>
                              <a:gs pos="30000">
                                <a:schemeClr val="tx1"/>
                              </a:gs>
                            </a:gsLst>
                            <a:lin ang="5400000" scaled="0"/>
                          </a:gradFill>
                        </a:rPr>
                        <a:t>Error rate</a:t>
                      </a:r>
                    </a:p>
                  </a:txBody>
                  <a:tcPr anchor="ctr"/>
                </a:tc>
                <a:extLst>
                  <a:ext uri="{0D108BD9-81ED-4DB2-BD59-A6C34878D82A}">
                    <a16:rowId xmlns:a16="http://schemas.microsoft.com/office/drawing/2014/main" val="2218966257"/>
                  </a:ext>
                </a:extLst>
              </a:tr>
              <a:tr h="370840">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dirty="0">
                          <a:gradFill>
                            <a:gsLst>
                              <a:gs pos="2917">
                                <a:schemeClr val="tx1"/>
                              </a:gs>
                              <a:gs pos="30000">
                                <a:schemeClr val="tx1"/>
                              </a:gs>
                            </a:gsLst>
                            <a:lin ang="5400000" scaled="0"/>
                          </a:gradFill>
                        </a:rPr>
                        <a:t>VW Linear Regression</a:t>
                      </a:r>
                      <a:br>
                        <a:rPr lang="en-US" sz="1600" dirty="0">
                          <a:gradFill>
                            <a:gsLst>
                              <a:gs pos="2917">
                                <a:schemeClr val="tx1"/>
                              </a:gs>
                              <a:gs pos="30000">
                                <a:schemeClr val="tx1"/>
                              </a:gs>
                            </a:gsLst>
                            <a:lin ang="5400000" scaled="0"/>
                          </a:gradFill>
                        </a:rPr>
                      </a:br>
                      <a:r>
                        <a:rPr lang="en-US" sz="1600" dirty="0">
                          <a:gradFill>
                            <a:gsLst>
                              <a:gs pos="2917">
                                <a:schemeClr val="tx1"/>
                              </a:gs>
                              <a:gs pos="30000">
                                <a:schemeClr val="tx1"/>
                              </a:gs>
                            </a:gsLst>
                            <a:lin ang="5400000" scaled="0"/>
                          </a:gradFill>
                        </a:rPr>
                        <a:t>(only Amazon training data)</a:t>
                      </a:r>
                      <a:endParaRPr lang="en-US" sz="1600" dirty="0"/>
                    </a:p>
                  </a:txBody>
                  <a:tcPr anchor="ctr">
                    <a:solidFill>
                      <a:schemeClr val="bg2"/>
                    </a:solidFill>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dirty="0">
                          <a:gradFill>
                            <a:gsLst>
                              <a:gs pos="2917">
                                <a:schemeClr val="tx1"/>
                              </a:gs>
                              <a:gs pos="30000">
                                <a:schemeClr val="tx1"/>
                              </a:gs>
                            </a:gsLst>
                            <a:lin ang="5400000" scaled="0"/>
                          </a:gradFill>
                        </a:rPr>
                        <a:t>5.23%</a:t>
                      </a:r>
                    </a:p>
                  </a:txBody>
                  <a:tcPr anchor="ctr"/>
                </a:tc>
                <a:extLst>
                  <a:ext uri="{0D108BD9-81ED-4DB2-BD59-A6C34878D82A}">
                    <a16:rowId xmlns:a16="http://schemas.microsoft.com/office/drawing/2014/main" val="2610075981"/>
                  </a:ext>
                </a:extLst>
              </a:tr>
            </a:tbl>
          </a:graphicData>
        </a:graphic>
      </p:graphicFrame>
      <p:sp>
        <p:nvSpPr>
          <p:cNvPr id="5" name="TextBox 4"/>
          <p:cNvSpPr txBox="1"/>
          <p:nvPr/>
        </p:nvSpPr>
        <p:spPr>
          <a:xfrm>
            <a:off x="10038521" y="2590801"/>
            <a:ext cx="1106557" cy="738664"/>
          </a:xfrm>
          <a:prstGeom prst="rect">
            <a:avLst/>
          </a:prstGeom>
          <a:noFill/>
        </p:spPr>
        <p:txBody>
          <a:bodyPr wrap="square" lIns="182880" tIns="146304" rIns="182880" bIns="146304" rtlCol="0">
            <a:spAutoFit/>
          </a:bodyPr>
          <a:lstStyle/>
          <a:p>
            <a:pPr>
              <a:lnSpc>
                <a:spcPct val="90000"/>
              </a:lnSpc>
              <a:spcAft>
                <a:spcPts val="600"/>
              </a:spcAft>
            </a:pPr>
            <a:r>
              <a:rPr lang="en-US" sz="1600" dirty="0">
                <a:gradFill>
                  <a:gsLst>
                    <a:gs pos="2917">
                      <a:schemeClr val="tx1"/>
                    </a:gs>
                    <a:gs pos="30000">
                      <a:schemeClr val="tx1"/>
                    </a:gs>
                  </a:gsLst>
                  <a:lin ang="5400000" scaled="0"/>
                </a:gradFill>
              </a:rPr>
              <a:t>Amazon</a:t>
            </a:r>
            <a:br>
              <a:rPr lang="en-US" sz="1600" dirty="0">
                <a:gradFill>
                  <a:gsLst>
                    <a:gs pos="2917">
                      <a:schemeClr val="tx1"/>
                    </a:gs>
                    <a:gs pos="30000">
                      <a:schemeClr val="tx1"/>
                    </a:gs>
                  </a:gsLst>
                  <a:lin ang="5400000" scaled="0"/>
                </a:gradFill>
              </a:rPr>
            </a:br>
            <a:r>
              <a:rPr lang="en-US" sz="1600" dirty="0">
                <a:gradFill>
                  <a:gsLst>
                    <a:gs pos="2917">
                      <a:schemeClr val="tx1"/>
                    </a:gs>
                    <a:gs pos="30000">
                      <a:schemeClr val="tx1"/>
                    </a:gs>
                  </a:gsLst>
                  <a:lin ang="5400000" scaled="0"/>
                </a:gradFill>
              </a:rPr>
              <a:t>Polarity</a:t>
            </a:r>
          </a:p>
        </p:txBody>
      </p:sp>
      <p:sp>
        <p:nvSpPr>
          <p:cNvPr id="7" name="Rectangle 6"/>
          <p:cNvSpPr/>
          <p:nvPr/>
        </p:nvSpPr>
        <p:spPr bwMode="auto">
          <a:xfrm>
            <a:off x="5910469" y="2840604"/>
            <a:ext cx="589722" cy="1828800"/>
          </a:xfrm>
          <a:prstGeom prst="rect">
            <a:avLst/>
          </a:prstGeom>
          <a:no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39475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9" y="2230188"/>
            <a:ext cx="11653523" cy="2769989"/>
          </a:xfrm>
        </p:spPr>
        <p:txBody>
          <a:bodyPr/>
          <a:lstStyle/>
          <a:p>
            <a:pPr lvl="1"/>
            <a:r>
              <a:rPr lang="en-US" sz="2800" dirty="0"/>
              <a:t>Include context (topics, embeddings,…) as separate features, </a:t>
            </a:r>
            <a:r>
              <a:rPr lang="en-US" sz="2800" dirty="0" err="1"/>
              <a:t>TopicRNN</a:t>
            </a:r>
            <a:r>
              <a:rPr lang="en-US" sz="2800" dirty="0"/>
              <a:t> </a:t>
            </a:r>
            <a:r>
              <a:rPr lang="en-US" sz="1400" dirty="0"/>
              <a:t>[</a:t>
            </a:r>
            <a:r>
              <a:rPr lang="en-US" sz="1400" dirty="0">
                <a:hlinkClick r:id="rId3"/>
              </a:rPr>
              <a:t>Dieng</a:t>
            </a:r>
            <a:r>
              <a:rPr lang="en-US" sz="1400" dirty="0"/>
              <a:t>]</a:t>
            </a:r>
            <a:r>
              <a:rPr lang="en-US" sz="2800" dirty="0"/>
              <a:t>, Contextual LSTMs </a:t>
            </a:r>
            <a:r>
              <a:rPr lang="en-US" sz="1400" dirty="0"/>
              <a:t>[</a:t>
            </a:r>
            <a:r>
              <a:rPr lang="en-US" sz="1400" dirty="0">
                <a:hlinkClick r:id="rId4"/>
              </a:rPr>
              <a:t>Ghosh</a:t>
            </a:r>
            <a:r>
              <a:rPr lang="en-US" sz="1400" dirty="0"/>
              <a:t>]</a:t>
            </a:r>
          </a:p>
          <a:p>
            <a:pPr lvl="1"/>
            <a:r>
              <a:rPr lang="en-US" sz="2800" dirty="0"/>
              <a:t>Character n-grams and punctuations (as in NMT systems)</a:t>
            </a:r>
          </a:p>
          <a:p>
            <a:pPr lvl="1"/>
            <a:r>
              <a:rPr lang="en-US" sz="2800" dirty="0"/>
              <a:t>Adversarial Training and Generative Adversarial Networks (GANs)</a:t>
            </a:r>
          </a:p>
          <a:p>
            <a:pPr lvl="1"/>
            <a:r>
              <a:rPr lang="en-US" sz="2800" dirty="0"/>
              <a:t>Evolutionary learning </a:t>
            </a:r>
            <a:r>
              <a:rPr lang="en-US" sz="1400" dirty="0"/>
              <a:t>(interesting </a:t>
            </a:r>
            <a:r>
              <a:rPr lang="en-US" sz="1400" dirty="0">
                <a:hlinkClick r:id="rId5"/>
              </a:rPr>
              <a:t>paper</a:t>
            </a:r>
            <a:r>
              <a:rPr lang="en-US" sz="1400" dirty="0"/>
              <a:t> from </a:t>
            </a:r>
            <a:r>
              <a:rPr lang="en-US" sz="1400" dirty="0" err="1"/>
              <a:t>OpenAI</a:t>
            </a:r>
            <a:r>
              <a:rPr lang="en-US" sz="1400" dirty="0"/>
              <a:t>)</a:t>
            </a:r>
            <a:r>
              <a:rPr lang="en-US" sz="1800" dirty="0"/>
              <a:t>, </a:t>
            </a:r>
            <a:r>
              <a:rPr lang="en-US" sz="2800" dirty="0"/>
              <a:t>Particle Swarm Optimization, Synthetic Gradients, </a:t>
            </a:r>
            <a:r>
              <a:rPr lang="en-US" sz="2800" dirty="0" err="1"/>
              <a:t>etc</a:t>
            </a:r>
            <a:r>
              <a:rPr lang="en-US" sz="2800" dirty="0"/>
              <a:t>…</a:t>
            </a:r>
          </a:p>
        </p:txBody>
      </p:sp>
      <p:sp>
        <p:nvSpPr>
          <p:cNvPr id="2" name="Title 1"/>
          <p:cNvSpPr>
            <a:spLocks noGrp="1"/>
          </p:cNvSpPr>
          <p:nvPr>
            <p:ph type="title"/>
          </p:nvPr>
        </p:nvSpPr>
        <p:spPr>
          <a:xfrm>
            <a:off x="269240" y="1022936"/>
            <a:ext cx="11655840" cy="899665"/>
          </a:xfrm>
        </p:spPr>
        <p:txBody>
          <a:bodyPr/>
          <a:lstStyle/>
          <a:p>
            <a:r>
              <a:rPr lang="en-US" sz="4800" dirty="0">
                <a:gradFill>
                  <a:gsLst>
                    <a:gs pos="10101">
                      <a:schemeClr val="tx1"/>
                    </a:gs>
                    <a:gs pos="54000">
                      <a:schemeClr val="tx1"/>
                    </a:gs>
                  </a:gsLst>
                  <a:lin ang="5400000" scaled="0"/>
                </a:gradFill>
              </a:rPr>
              <a:t>Things we are looking into…</a:t>
            </a:r>
            <a:endParaRPr lang="en-US" sz="4000" dirty="0">
              <a:gradFill>
                <a:gsLst>
                  <a:gs pos="10101">
                    <a:schemeClr val="tx1"/>
                  </a:gs>
                  <a:gs pos="54000">
                    <a:schemeClr val="tx1"/>
                  </a:gs>
                </a:gsLst>
                <a:lin ang="5400000" scaled="0"/>
              </a:gradFill>
            </a:endParaRPr>
          </a:p>
        </p:txBody>
      </p:sp>
    </p:spTree>
    <p:extLst>
      <p:ext uri="{BB962C8B-B14F-4D97-AF65-F5344CB8AC3E}">
        <p14:creationId xmlns:p14="http://schemas.microsoft.com/office/powerpoint/2010/main" val="340189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9" y="2230187"/>
            <a:ext cx="11653523" cy="4334841"/>
          </a:xfrm>
        </p:spPr>
        <p:txBody>
          <a:bodyPr/>
          <a:lstStyle/>
          <a:p>
            <a:pPr lvl="1"/>
            <a:r>
              <a:rPr lang="en-US" sz="3200" dirty="0"/>
              <a:t>MSE Sentiment v.5 (currently on PROD) does quite well compared to latest top research implementations</a:t>
            </a:r>
          </a:p>
          <a:p>
            <a:pPr lvl="1"/>
            <a:r>
              <a:rPr lang="en-US" sz="3200" dirty="0"/>
              <a:t>Domain adaptation can be improved, e.g. by increasing the learning rate from 0.01 to 0.5 when applying additional training data</a:t>
            </a:r>
          </a:p>
          <a:p>
            <a:pPr lvl="1"/>
            <a:r>
              <a:rPr lang="en-US" sz="3200" dirty="0"/>
              <a:t>State-of-the-art deep learning text classification still has some way to go before achieving similar improvements as have been made for image analysis </a:t>
            </a:r>
            <a:r>
              <a:rPr lang="en-US" sz="1200" dirty="0"/>
              <a:t>(</a:t>
            </a:r>
            <a:r>
              <a:rPr lang="en-US" sz="1200" dirty="0">
                <a:hlinkClick r:id="rId3"/>
              </a:rPr>
              <a:t>others</a:t>
            </a:r>
            <a:r>
              <a:rPr lang="en-US" sz="1200" dirty="0"/>
              <a:t> are coming to the same conclusion)</a:t>
            </a:r>
            <a:endParaRPr lang="en-US" sz="3200" dirty="0"/>
          </a:p>
          <a:p>
            <a:pPr lvl="1"/>
            <a:endParaRPr lang="en-US" sz="2408" dirty="0"/>
          </a:p>
        </p:txBody>
      </p:sp>
      <p:sp>
        <p:nvSpPr>
          <p:cNvPr id="2" name="Title 1"/>
          <p:cNvSpPr>
            <a:spLocks noGrp="1"/>
          </p:cNvSpPr>
          <p:nvPr>
            <p:ph type="title"/>
          </p:nvPr>
        </p:nvSpPr>
        <p:spPr>
          <a:xfrm>
            <a:off x="269240" y="1022936"/>
            <a:ext cx="11655840" cy="899665"/>
          </a:xfrm>
        </p:spPr>
        <p:txBody>
          <a:bodyPr/>
          <a:lstStyle/>
          <a:p>
            <a:r>
              <a:rPr lang="en-US" sz="4800" dirty="0">
                <a:gradFill>
                  <a:gsLst>
                    <a:gs pos="10101">
                      <a:schemeClr val="tx1"/>
                    </a:gs>
                    <a:gs pos="54000">
                      <a:schemeClr val="tx1"/>
                    </a:gs>
                  </a:gsLst>
                  <a:lin ang="5400000" scaled="0"/>
                </a:gradFill>
              </a:rPr>
              <a:t>Conclusions</a:t>
            </a:r>
            <a:endParaRPr lang="en-US" sz="4000" dirty="0">
              <a:gradFill>
                <a:gsLst>
                  <a:gs pos="10101">
                    <a:schemeClr val="tx1"/>
                  </a:gs>
                  <a:gs pos="54000">
                    <a:schemeClr val="tx1"/>
                  </a:gs>
                </a:gsLst>
                <a:lin ang="5400000" scaled="0"/>
              </a:gradFill>
            </a:endParaRPr>
          </a:p>
        </p:txBody>
      </p:sp>
    </p:spTree>
    <p:extLst>
      <p:ext uri="{BB962C8B-B14F-4D97-AF65-F5344CB8AC3E}">
        <p14:creationId xmlns:p14="http://schemas.microsoft.com/office/powerpoint/2010/main" val="171061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8A8897-A4A8-4B5E-8E59-5819482304AF}"/>
              </a:ext>
            </a:extLst>
          </p:cNvPr>
          <p:cNvSpPr>
            <a:spLocks noGrp="1"/>
          </p:cNvSpPr>
          <p:nvPr>
            <p:ph type="title"/>
          </p:nvPr>
        </p:nvSpPr>
        <p:spPr>
          <a:xfrm>
            <a:off x="269239" y="289511"/>
            <a:ext cx="11863125" cy="2491789"/>
          </a:xfrm>
        </p:spPr>
        <p:txBody>
          <a:bodyPr/>
          <a:lstStyle/>
          <a:p>
            <a:r>
              <a:rPr lang="en-US" dirty="0"/>
              <a:t>Part III</a:t>
            </a:r>
            <a:br>
              <a:rPr lang="en-US" dirty="0"/>
            </a:br>
            <a:r>
              <a:rPr lang="en-US" dirty="0"/>
              <a:t>Something slightly different - 33</a:t>
            </a:r>
            <a:r>
              <a:rPr lang="en-US" baseline="30000" dirty="0"/>
              <a:t>rd</a:t>
            </a:r>
            <a:r>
              <a:rPr lang="en-US" dirty="0"/>
              <a:t> America’s Cup</a:t>
            </a:r>
          </a:p>
        </p:txBody>
      </p:sp>
      <p:pic>
        <p:nvPicPr>
          <p:cNvPr id="4" name="Picture 3">
            <a:extLst>
              <a:ext uri="{FF2B5EF4-FFF2-40B4-BE49-F238E27FC236}">
                <a16:creationId xmlns:a16="http://schemas.microsoft.com/office/drawing/2014/main" id="{7CF5D8CA-DBDD-4CC7-8D25-4FECCB7780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3559" y="1989946"/>
            <a:ext cx="9054484" cy="4496756"/>
          </a:xfrm>
          <a:prstGeom prst="rect">
            <a:avLst/>
          </a:prstGeom>
        </p:spPr>
      </p:pic>
    </p:spTree>
    <p:extLst>
      <p:ext uri="{BB962C8B-B14F-4D97-AF65-F5344CB8AC3E}">
        <p14:creationId xmlns:p14="http://schemas.microsoft.com/office/powerpoint/2010/main" val="156765485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C1380F-1BE2-424A-BA3D-7619AB1FC1D9}"/>
              </a:ext>
            </a:extLst>
          </p:cNvPr>
          <p:cNvSpPr>
            <a:spLocks noGrp="1"/>
          </p:cNvSpPr>
          <p:nvPr>
            <p:ph type="body" sz="quarter" idx="10"/>
          </p:nvPr>
        </p:nvSpPr>
        <p:spPr>
          <a:xfrm>
            <a:off x="1606735" y="3692849"/>
            <a:ext cx="8401518" cy="3010055"/>
          </a:xfrm>
        </p:spPr>
        <p:txBody>
          <a:bodyPr/>
          <a:lstStyle/>
          <a:p>
            <a:r>
              <a:rPr lang="en-US" sz="3600" dirty="0" err="1"/>
              <a:t>Alinghi</a:t>
            </a:r>
            <a:r>
              <a:rPr lang="en-US" sz="3600" dirty="0"/>
              <a:t> had won twice previously</a:t>
            </a:r>
          </a:p>
          <a:p>
            <a:r>
              <a:rPr lang="en-US" sz="3600" dirty="0"/>
              <a:t>Oracle had lost twice previously</a:t>
            </a:r>
          </a:p>
          <a:p>
            <a:r>
              <a:rPr lang="en-US" sz="3600" dirty="0"/>
              <a:t>“Battle Between Two Billionaires”</a:t>
            </a:r>
          </a:p>
          <a:p>
            <a:r>
              <a:rPr lang="en-US" sz="3600" dirty="0"/>
              <a:t>Almost no limitations</a:t>
            </a:r>
            <a:br>
              <a:rPr lang="en-US" sz="3600" dirty="0"/>
            </a:br>
            <a:r>
              <a:rPr lang="en-US" sz="3600" dirty="0"/>
              <a:t>“max 90 feet long and 90 feet wide”</a:t>
            </a:r>
          </a:p>
        </p:txBody>
      </p:sp>
      <p:graphicFrame>
        <p:nvGraphicFramePr>
          <p:cNvPr id="3" name="Table 2">
            <a:extLst>
              <a:ext uri="{FF2B5EF4-FFF2-40B4-BE49-F238E27FC236}">
                <a16:creationId xmlns:a16="http://schemas.microsoft.com/office/drawing/2014/main" id="{D10B988F-21B1-4B48-A19C-75710A352BE4}"/>
              </a:ext>
            </a:extLst>
          </p:cNvPr>
          <p:cNvGraphicFramePr>
            <a:graphicFrameLocks noGrp="1"/>
          </p:cNvGraphicFramePr>
          <p:nvPr>
            <p:extLst/>
          </p:nvPr>
        </p:nvGraphicFramePr>
        <p:xfrm>
          <a:off x="1606735" y="1843159"/>
          <a:ext cx="8128000" cy="1527810"/>
        </p:xfrm>
        <a:graphic>
          <a:graphicData uri="http://schemas.openxmlformats.org/drawingml/2006/table">
            <a:tbl>
              <a:tblPr firstRow="1" bandRow="1">
                <a:tableStyleId>{073A0DAA-6AF3-43AB-8588-CEC1D06C72B9}</a:tableStyleId>
              </a:tblPr>
              <a:tblGrid>
                <a:gridCol w="4064000">
                  <a:extLst>
                    <a:ext uri="{9D8B030D-6E8A-4147-A177-3AD203B41FA5}">
                      <a16:colId xmlns:a16="http://schemas.microsoft.com/office/drawing/2014/main" val="886227089"/>
                    </a:ext>
                  </a:extLst>
                </a:gridCol>
                <a:gridCol w="4064000">
                  <a:extLst>
                    <a:ext uri="{9D8B030D-6E8A-4147-A177-3AD203B41FA5}">
                      <a16:colId xmlns:a16="http://schemas.microsoft.com/office/drawing/2014/main" val="1835483252"/>
                    </a:ext>
                  </a:extLst>
                </a:gridCol>
              </a:tblGrid>
              <a:tr h="336393">
                <a:tc>
                  <a:txBody>
                    <a:bodyPr/>
                    <a:lstStyle/>
                    <a:p>
                      <a:pPr algn="ctr"/>
                      <a:r>
                        <a:rPr lang="en-US" dirty="0"/>
                        <a:t>Defender</a:t>
                      </a:r>
                    </a:p>
                  </a:txBody>
                  <a:tcPr/>
                </a:tc>
                <a:tc>
                  <a:txBody>
                    <a:bodyPr/>
                    <a:lstStyle/>
                    <a:p>
                      <a:pPr algn="ctr"/>
                      <a:r>
                        <a:rPr lang="en-US" dirty="0"/>
                        <a:t>Challenger</a:t>
                      </a:r>
                    </a:p>
                  </a:txBody>
                  <a:tcPr/>
                </a:tc>
                <a:extLst>
                  <a:ext uri="{0D108BD9-81ED-4DB2-BD59-A6C34878D82A}">
                    <a16:rowId xmlns:a16="http://schemas.microsoft.com/office/drawing/2014/main" val="3654888143"/>
                  </a:ext>
                </a:extLst>
              </a:tr>
              <a:tr h="1058948">
                <a:tc>
                  <a:txBody>
                    <a:bodyPr/>
                    <a:lstStyle/>
                    <a:p>
                      <a:r>
                        <a:rPr lang="en-US" dirty="0" err="1"/>
                        <a:t>Alinghi</a:t>
                      </a:r>
                      <a:endParaRPr lang="en-US" dirty="0"/>
                    </a:p>
                    <a:p>
                      <a:r>
                        <a:rPr lang="en-US" dirty="0"/>
                        <a:t>Ernesto Bertarelli, Executive in Pharmaceuticals industry</a:t>
                      </a:r>
                    </a:p>
                    <a:p>
                      <a:endParaRPr lang="en-US" dirty="0"/>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dirty="0"/>
                        <a:t>BMW Oracle Racing</a:t>
                      </a:r>
                    </a:p>
                    <a:p>
                      <a:pPr marL="0" marR="0" lvl="0" indent="0" algn="l" defTabSz="914367" rtl="0" eaLnBrk="1" fontAlgn="auto" latinLnBrk="0" hangingPunct="1">
                        <a:lnSpc>
                          <a:spcPct val="100000"/>
                        </a:lnSpc>
                        <a:spcBef>
                          <a:spcPts val="0"/>
                        </a:spcBef>
                        <a:spcAft>
                          <a:spcPts val="0"/>
                        </a:spcAft>
                        <a:buClrTx/>
                        <a:buSzTx/>
                        <a:buFontTx/>
                        <a:buNone/>
                        <a:tabLst/>
                        <a:defRPr/>
                      </a:pPr>
                      <a:r>
                        <a:rPr lang="en-US" dirty="0"/>
                        <a:t>Larry Ellison, Founder and CEO of Oracle Corporation</a:t>
                      </a:r>
                    </a:p>
                    <a:p>
                      <a:endParaRPr lang="en-US" dirty="0"/>
                    </a:p>
                  </a:txBody>
                  <a:tcPr/>
                </a:tc>
                <a:extLst>
                  <a:ext uri="{0D108BD9-81ED-4DB2-BD59-A6C34878D82A}">
                    <a16:rowId xmlns:a16="http://schemas.microsoft.com/office/drawing/2014/main" val="4127188347"/>
                  </a:ext>
                </a:extLst>
              </a:tr>
            </a:tbl>
          </a:graphicData>
        </a:graphic>
      </p:graphicFrame>
      <p:pic>
        <p:nvPicPr>
          <p:cNvPr id="7" name="Picture 6">
            <a:extLst>
              <a:ext uri="{FF2B5EF4-FFF2-40B4-BE49-F238E27FC236}">
                <a16:creationId xmlns:a16="http://schemas.microsoft.com/office/drawing/2014/main" id="{691971F3-9F5D-4067-9EFC-B1E5DBB2CB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4054" y="1843159"/>
            <a:ext cx="337806" cy="337806"/>
          </a:xfrm>
          <a:prstGeom prst="rect">
            <a:avLst/>
          </a:prstGeom>
        </p:spPr>
      </p:pic>
      <p:pic>
        <p:nvPicPr>
          <p:cNvPr id="5" name="Picture 4">
            <a:extLst>
              <a:ext uri="{FF2B5EF4-FFF2-40B4-BE49-F238E27FC236}">
                <a16:creationId xmlns:a16="http://schemas.microsoft.com/office/drawing/2014/main" id="{D558A4D2-4693-4D7D-80AD-A001F70943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6929" y="1843159"/>
            <a:ext cx="507581" cy="344895"/>
          </a:xfrm>
          <a:prstGeom prst="rect">
            <a:avLst/>
          </a:prstGeom>
        </p:spPr>
      </p:pic>
      <p:sp>
        <p:nvSpPr>
          <p:cNvPr id="4" name="TextBox 3">
            <a:extLst>
              <a:ext uri="{FF2B5EF4-FFF2-40B4-BE49-F238E27FC236}">
                <a16:creationId xmlns:a16="http://schemas.microsoft.com/office/drawing/2014/main" id="{7187612D-8930-480C-A10D-4E93EA42EF49}"/>
              </a:ext>
            </a:extLst>
          </p:cNvPr>
          <p:cNvSpPr txBox="1"/>
          <p:nvPr/>
        </p:nvSpPr>
        <p:spPr>
          <a:xfrm>
            <a:off x="1981201" y="561016"/>
            <a:ext cx="7388087" cy="960263"/>
          </a:xfrm>
          <a:prstGeom prst="rect">
            <a:avLst/>
          </a:prstGeom>
          <a:noFill/>
        </p:spPr>
        <p:txBody>
          <a:bodyPr wrap="square" lIns="182880" tIns="146304" rIns="182880" bIns="146304" rtlCol="0">
            <a:spAutoFit/>
          </a:bodyPr>
          <a:lstStyle/>
          <a:p>
            <a:pPr>
              <a:lnSpc>
                <a:spcPct val="90000"/>
              </a:lnSpc>
              <a:spcAft>
                <a:spcPts val="600"/>
              </a:spcAft>
            </a:pPr>
            <a:r>
              <a:rPr lang="en-US" sz="4800" dirty="0">
                <a:gradFill>
                  <a:gsLst>
                    <a:gs pos="2917">
                      <a:schemeClr val="tx1"/>
                    </a:gs>
                    <a:gs pos="30000">
                      <a:schemeClr val="tx1"/>
                    </a:gs>
                  </a:gsLst>
                  <a:lin ang="5400000" scaled="0"/>
                </a:gradFill>
              </a:rPr>
              <a:t>Setting the stage for 2010</a:t>
            </a:r>
          </a:p>
        </p:txBody>
      </p:sp>
    </p:spTree>
    <p:extLst>
      <p:ext uri="{BB962C8B-B14F-4D97-AF65-F5344CB8AC3E}">
        <p14:creationId xmlns:p14="http://schemas.microsoft.com/office/powerpoint/2010/main" val="282553472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A696F7-9845-482D-A6FA-251E5FA87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4926" y="451407"/>
            <a:ext cx="7518400" cy="4334933"/>
          </a:xfrm>
          <a:prstGeom prst="rect">
            <a:avLst/>
          </a:prstGeom>
        </p:spPr>
      </p:pic>
      <p:sp>
        <p:nvSpPr>
          <p:cNvPr id="6" name="TextBox 5">
            <a:extLst>
              <a:ext uri="{FF2B5EF4-FFF2-40B4-BE49-F238E27FC236}">
                <a16:creationId xmlns:a16="http://schemas.microsoft.com/office/drawing/2014/main" id="{4A48636C-7E9D-41A4-9315-502BE199376D}"/>
              </a:ext>
            </a:extLst>
          </p:cNvPr>
          <p:cNvSpPr txBox="1"/>
          <p:nvPr/>
        </p:nvSpPr>
        <p:spPr>
          <a:xfrm>
            <a:off x="898356" y="5237748"/>
            <a:ext cx="5366084" cy="1037207"/>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“Here’s the data.</a:t>
            </a:r>
          </a:p>
          <a:p>
            <a:pPr>
              <a:lnSpc>
                <a:spcPct val="90000"/>
              </a:lnSpc>
              <a:spcAft>
                <a:spcPts val="600"/>
              </a:spcAft>
            </a:pPr>
            <a:r>
              <a:rPr lang="en-US" sz="2400" dirty="0">
                <a:gradFill>
                  <a:gsLst>
                    <a:gs pos="2917">
                      <a:schemeClr val="tx1"/>
                    </a:gs>
                    <a:gs pos="30000">
                      <a:schemeClr val="tx1"/>
                    </a:gs>
                  </a:gsLst>
                  <a:lin ang="5400000" scaled="0"/>
                </a:gradFill>
              </a:rPr>
              <a:t>Can you find something interesting?”</a:t>
            </a:r>
          </a:p>
        </p:txBody>
      </p:sp>
      <p:pic>
        <p:nvPicPr>
          <p:cNvPr id="7" name="Picture 6">
            <a:extLst>
              <a:ext uri="{FF2B5EF4-FFF2-40B4-BE49-F238E27FC236}">
                <a16:creationId xmlns:a16="http://schemas.microsoft.com/office/drawing/2014/main" id="{84DE9B67-1F86-4E96-896F-121E21069CF1}"/>
              </a:ext>
            </a:extLst>
          </p:cNvPr>
          <p:cNvPicPr>
            <a:picLocks noChangeAspect="1"/>
          </p:cNvPicPr>
          <p:nvPr/>
        </p:nvPicPr>
        <p:blipFill>
          <a:blip r:embed="rId4"/>
          <a:stretch>
            <a:fillRect/>
          </a:stretch>
        </p:blipFill>
        <p:spPr>
          <a:xfrm>
            <a:off x="6320589" y="5171131"/>
            <a:ext cx="3582737" cy="1176013"/>
          </a:xfrm>
          <a:prstGeom prst="rect">
            <a:avLst/>
          </a:prstGeom>
        </p:spPr>
      </p:pic>
    </p:spTree>
    <p:extLst>
      <p:ext uri="{BB962C8B-B14F-4D97-AF65-F5344CB8AC3E}">
        <p14:creationId xmlns:p14="http://schemas.microsoft.com/office/powerpoint/2010/main" val="264963135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549FC20-BADF-474D-A100-DF939515A380}"/>
              </a:ext>
            </a:extLst>
          </p:cNvPr>
          <p:cNvGrpSpPr/>
          <p:nvPr/>
        </p:nvGrpSpPr>
        <p:grpSpPr>
          <a:xfrm>
            <a:off x="8812" y="0"/>
            <a:ext cx="12183188" cy="6858000"/>
            <a:chOff x="8811" y="0"/>
            <a:chExt cx="12174377" cy="6858000"/>
          </a:xfrm>
        </p:grpSpPr>
        <p:pic>
          <p:nvPicPr>
            <p:cNvPr id="6" name="Picture 5">
              <a:extLst>
                <a:ext uri="{FF2B5EF4-FFF2-40B4-BE49-F238E27FC236}">
                  <a16:creationId xmlns:a16="http://schemas.microsoft.com/office/drawing/2014/main" id="{5D40FCCC-96D7-4B3F-9F63-51074417D22D}"/>
                </a:ext>
              </a:extLst>
            </p:cNvPr>
            <p:cNvPicPr>
              <a:picLocks noChangeAspect="1"/>
            </p:cNvPicPr>
            <p:nvPr/>
          </p:nvPicPr>
          <p:blipFill>
            <a:blip r:embed="rId3"/>
            <a:stretch>
              <a:fillRect/>
            </a:stretch>
          </p:blipFill>
          <p:spPr>
            <a:xfrm>
              <a:off x="8811" y="0"/>
              <a:ext cx="12174377" cy="6858000"/>
            </a:xfrm>
            <a:prstGeom prst="rect">
              <a:avLst/>
            </a:prstGeom>
          </p:spPr>
        </p:pic>
        <p:pic>
          <p:nvPicPr>
            <p:cNvPr id="8" name="Picture 7">
              <a:extLst>
                <a:ext uri="{FF2B5EF4-FFF2-40B4-BE49-F238E27FC236}">
                  <a16:creationId xmlns:a16="http://schemas.microsoft.com/office/drawing/2014/main" id="{0BF13DE5-5D51-4CC6-BCE5-FD2EF8CECC52}"/>
                </a:ext>
              </a:extLst>
            </p:cNvPr>
            <p:cNvPicPr>
              <a:picLocks noChangeAspect="1"/>
            </p:cNvPicPr>
            <p:nvPr/>
          </p:nvPicPr>
          <p:blipFill>
            <a:blip r:embed="rId4"/>
            <a:stretch>
              <a:fillRect/>
            </a:stretch>
          </p:blipFill>
          <p:spPr>
            <a:xfrm>
              <a:off x="347411" y="4870904"/>
              <a:ext cx="2772778" cy="1929444"/>
            </a:xfrm>
            <a:prstGeom prst="rect">
              <a:avLst/>
            </a:prstGeom>
          </p:spPr>
        </p:pic>
      </p:grpSp>
    </p:spTree>
    <p:extLst>
      <p:ext uri="{BB962C8B-B14F-4D97-AF65-F5344CB8AC3E}">
        <p14:creationId xmlns:p14="http://schemas.microsoft.com/office/powerpoint/2010/main" val="2727061271"/>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FA8D9A-7D31-44A7-80BB-77D65B1A87B5}"/>
              </a:ext>
            </a:extLst>
          </p:cNvPr>
          <p:cNvPicPr>
            <a:picLocks noChangeAspect="1"/>
          </p:cNvPicPr>
          <p:nvPr/>
        </p:nvPicPr>
        <p:blipFill>
          <a:blip r:embed="rId3"/>
          <a:stretch>
            <a:fillRect/>
          </a:stretch>
        </p:blipFill>
        <p:spPr>
          <a:xfrm>
            <a:off x="271096" y="0"/>
            <a:ext cx="11649808" cy="6858000"/>
          </a:xfrm>
          <a:prstGeom prst="rect">
            <a:avLst/>
          </a:prstGeom>
        </p:spPr>
      </p:pic>
    </p:spTree>
    <p:extLst>
      <p:ext uri="{BB962C8B-B14F-4D97-AF65-F5344CB8AC3E}">
        <p14:creationId xmlns:p14="http://schemas.microsoft.com/office/powerpoint/2010/main" val="165995852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F00D0B-B8C0-4C04-8C33-52598BCF0699}"/>
              </a:ext>
            </a:extLst>
          </p:cNvPr>
          <p:cNvSpPr>
            <a:spLocks noGrp="1"/>
          </p:cNvSpPr>
          <p:nvPr>
            <p:ph type="body" sz="quarter" idx="10"/>
          </p:nvPr>
        </p:nvSpPr>
        <p:spPr>
          <a:xfrm>
            <a:off x="269239" y="1189177"/>
            <a:ext cx="11653523" cy="4347922"/>
          </a:xfrm>
        </p:spPr>
        <p:txBody>
          <a:bodyPr/>
          <a:lstStyle/>
          <a:p>
            <a:r>
              <a:rPr lang="en-US" dirty="0"/>
              <a:t>Hundreds of sensors collecting data every 1/10</a:t>
            </a:r>
            <a:r>
              <a:rPr lang="en-US" baseline="30000" dirty="0"/>
              <a:t>th</a:t>
            </a:r>
            <a:r>
              <a:rPr lang="en-US" dirty="0"/>
              <a:t> second</a:t>
            </a:r>
          </a:p>
          <a:p>
            <a:r>
              <a:rPr lang="en-US" dirty="0"/>
              <a:t>1 hour of sailing about 100 million data points</a:t>
            </a:r>
          </a:p>
          <a:p>
            <a:r>
              <a:rPr lang="en-US" dirty="0"/>
              <a:t>Target of interest: VMG</a:t>
            </a:r>
          </a:p>
          <a:p>
            <a:r>
              <a:rPr lang="en-US" dirty="0"/>
              <a:t>What is measured: wind speeds, angles, heeling, sail shape, dagger boards, rudders, mast rotation, stress, etc., etc.</a:t>
            </a:r>
          </a:p>
        </p:txBody>
      </p:sp>
      <p:sp>
        <p:nvSpPr>
          <p:cNvPr id="3" name="Title 2">
            <a:extLst>
              <a:ext uri="{FF2B5EF4-FFF2-40B4-BE49-F238E27FC236}">
                <a16:creationId xmlns:a16="http://schemas.microsoft.com/office/drawing/2014/main" id="{000C9569-0A7E-461E-B8F2-AD2C01DEBCFA}"/>
              </a:ext>
            </a:extLst>
          </p:cNvPr>
          <p:cNvSpPr>
            <a:spLocks noGrp="1"/>
          </p:cNvSpPr>
          <p:nvPr>
            <p:ph type="title"/>
          </p:nvPr>
        </p:nvSpPr>
        <p:spPr/>
        <p:txBody>
          <a:bodyPr/>
          <a:lstStyle/>
          <a:p>
            <a:r>
              <a:rPr lang="en-US" dirty="0"/>
              <a:t>Data</a:t>
            </a:r>
          </a:p>
        </p:txBody>
      </p:sp>
    </p:spTree>
    <p:extLst>
      <p:ext uri="{BB962C8B-B14F-4D97-AF65-F5344CB8AC3E}">
        <p14:creationId xmlns:p14="http://schemas.microsoft.com/office/powerpoint/2010/main" val="3453264811"/>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18ED7C-69B2-4F75-9081-2FCA5E1FAD04}"/>
              </a:ext>
            </a:extLst>
          </p:cNvPr>
          <p:cNvPicPr>
            <a:picLocks noChangeAspect="1"/>
          </p:cNvPicPr>
          <p:nvPr/>
        </p:nvPicPr>
        <p:blipFill>
          <a:blip r:embed="rId3"/>
          <a:stretch>
            <a:fillRect/>
          </a:stretch>
        </p:blipFill>
        <p:spPr>
          <a:xfrm>
            <a:off x="247650" y="1238250"/>
            <a:ext cx="6877050" cy="5105400"/>
          </a:xfrm>
          <a:prstGeom prst="rect">
            <a:avLst/>
          </a:prstGeom>
        </p:spPr>
      </p:pic>
      <p:pic>
        <p:nvPicPr>
          <p:cNvPr id="8" name="Picture 7">
            <a:extLst>
              <a:ext uri="{FF2B5EF4-FFF2-40B4-BE49-F238E27FC236}">
                <a16:creationId xmlns:a16="http://schemas.microsoft.com/office/drawing/2014/main" id="{4E964EC8-FD18-4021-9FD7-188903186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8057" y="142874"/>
            <a:ext cx="5624777" cy="3581401"/>
          </a:xfrm>
          <a:prstGeom prst="rect">
            <a:avLst/>
          </a:prstGeom>
        </p:spPr>
      </p:pic>
    </p:spTree>
    <p:extLst>
      <p:ext uri="{BB962C8B-B14F-4D97-AF65-F5344CB8AC3E}">
        <p14:creationId xmlns:p14="http://schemas.microsoft.com/office/powerpoint/2010/main" val="4023293713"/>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758AA0-A6DD-43F3-BCDB-C8B0B32C4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370" y="0"/>
            <a:ext cx="10537260" cy="6858000"/>
          </a:xfrm>
          <a:prstGeom prst="rect">
            <a:avLst/>
          </a:prstGeom>
        </p:spPr>
      </p:pic>
    </p:spTree>
    <p:extLst>
      <p:ext uri="{BB962C8B-B14F-4D97-AF65-F5344CB8AC3E}">
        <p14:creationId xmlns:p14="http://schemas.microsoft.com/office/powerpoint/2010/main" val="115958750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MW 1 Oracle Racing - Montage of BOR 90">
            <a:hlinkClick r:id="" action="ppaction://media"/>
            <a:extLst>
              <a:ext uri="{FF2B5EF4-FFF2-40B4-BE49-F238E27FC236}">
                <a16:creationId xmlns:a16="http://schemas.microsoft.com/office/drawing/2014/main" id="{AEBF5598-7E2D-4D08-BC6A-991CDE633B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58001"/>
          </a:xfrm>
          <a:prstGeom prst="rect">
            <a:avLst/>
          </a:prstGeom>
        </p:spPr>
      </p:pic>
    </p:spTree>
    <p:extLst>
      <p:ext uri="{BB962C8B-B14F-4D97-AF65-F5344CB8AC3E}">
        <p14:creationId xmlns:p14="http://schemas.microsoft.com/office/powerpoint/2010/main" val="387068931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C7303-D3E5-4FB3-8202-35FE17650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96"/>
            <a:ext cx="12192000" cy="6867896"/>
          </a:xfrm>
          <a:prstGeom prst="rect">
            <a:avLst/>
          </a:prstGeom>
        </p:spPr>
      </p:pic>
      <p:sp>
        <p:nvSpPr>
          <p:cNvPr id="3" name="Title 2">
            <a:extLst>
              <a:ext uri="{FF2B5EF4-FFF2-40B4-BE49-F238E27FC236}">
                <a16:creationId xmlns:a16="http://schemas.microsoft.com/office/drawing/2014/main" id="{4BEB3D8A-0129-4B0F-ACA5-80C1C410666A}"/>
              </a:ext>
            </a:extLst>
          </p:cNvPr>
          <p:cNvSpPr>
            <a:spLocks noGrp="1"/>
          </p:cNvSpPr>
          <p:nvPr>
            <p:ph type="title"/>
          </p:nvPr>
        </p:nvSpPr>
        <p:spPr>
          <a:xfrm>
            <a:off x="8277225" y="276225"/>
            <a:ext cx="3771900" cy="1438275"/>
          </a:xfrm>
        </p:spPr>
        <p:txBody>
          <a:bodyPr/>
          <a:lstStyle/>
          <a:p>
            <a:r>
              <a:rPr lang="en-US" sz="3200" b="1" dirty="0"/>
              <a:t>“Space-age trimaran wins back America’s Cup for US”</a:t>
            </a:r>
          </a:p>
        </p:txBody>
      </p:sp>
    </p:spTree>
    <p:extLst>
      <p:ext uri="{BB962C8B-B14F-4D97-AF65-F5344CB8AC3E}">
        <p14:creationId xmlns:p14="http://schemas.microsoft.com/office/powerpoint/2010/main" val="8944628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D5C3A-EA5A-4D8A-ADB5-811BAF8B0350}"/>
              </a:ext>
            </a:extLst>
          </p:cNvPr>
          <p:cNvPicPr>
            <a:picLocks noChangeAspect="1"/>
          </p:cNvPicPr>
          <p:nvPr/>
        </p:nvPicPr>
        <p:blipFill>
          <a:blip r:embed="rId3"/>
          <a:stretch>
            <a:fillRect/>
          </a:stretch>
        </p:blipFill>
        <p:spPr>
          <a:xfrm>
            <a:off x="0" y="28207"/>
            <a:ext cx="12192000" cy="6801585"/>
          </a:xfrm>
          <a:prstGeom prst="rect">
            <a:avLst/>
          </a:prstGeom>
        </p:spPr>
      </p:pic>
    </p:spTree>
    <p:extLst>
      <p:ext uri="{BB962C8B-B14F-4D97-AF65-F5344CB8AC3E}">
        <p14:creationId xmlns:p14="http://schemas.microsoft.com/office/powerpoint/2010/main" val="112662967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40" y="1699685"/>
            <a:ext cx="11653523" cy="4706930"/>
          </a:xfrm>
        </p:spPr>
        <p:txBody>
          <a:bodyPr/>
          <a:lstStyle/>
          <a:p>
            <a:r>
              <a:rPr lang="en-US" dirty="0"/>
              <a:t>Sentiment Analysis</a:t>
            </a:r>
          </a:p>
          <a:p>
            <a:r>
              <a:rPr lang="en-US" dirty="0"/>
              <a:t>Intentions Analysis</a:t>
            </a:r>
          </a:p>
          <a:p>
            <a:r>
              <a:rPr lang="en-US" dirty="0"/>
              <a:t>Event Detection</a:t>
            </a:r>
          </a:p>
          <a:p>
            <a:r>
              <a:rPr lang="en-US" dirty="0"/>
              <a:t>Author Segmentation</a:t>
            </a:r>
          </a:p>
          <a:p>
            <a:r>
              <a:rPr lang="en-US" dirty="0"/>
              <a:t>Key Influencer Identification</a:t>
            </a:r>
          </a:p>
          <a:p>
            <a:r>
              <a:rPr lang="en-US" dirty="0"/>
              <a:t>Dynamic Topic Modeling</a:t>
            </a:r>
          </a:p>
          <a:p>
            <a:r>
              <a:rPr lang="en-US" dirty="0"/>
              <a:t>Spam/Profanity detection</a:t>
            </a:r>
          </a:p>
        </p:txBody>
      </p:sp>
      <p:sp>
        <p:nvSpPr>
          <p:cNvPr id="2" name="Title 1"/>
          <p:cNvSpPr>
            <a:spLocks noGrp="1"/>
          </p:cNvSpPr>
          <p:nvPr>
            <p:ph type="title"/>
          </p:nvPr>
        </p:nvSpPr>
        <p:spPr/>
        <p:txBody>
          <a:bodyPr/>
          <a:lstStyle/>
          <a:p>
            <a:r>
              <a:rPr lang="en-US" sz="4800" dirty="0">
                <a:gradFill>
                  <a:gsLst>
                    <a:gs pos="10101">
                      <a:schemeClr val="tx1"/>
                    </a:gs>
                    <a:gs pos="54000">
                      <a:schemeClr val="tx1"/>
                    </a:gs>
                  </a:gsLst>
                  <a:lin ang="5400000" scaled="0"/>
                </a:gradFill>
              </a:rPr>
              <a:t>Text Analytics tasks in MSE</a:t>
            </a:r>
          </a:p>
        </p:txBody>
      </p:sp>
    </p:spTree>
    <p:extLst>
      <p:ext uri="{BB962C8B-B14F-4D97-AF65-F5344CB8AC3E}">
        <p14:creationId xmlns:p14="http://schemas.microsoft.com/office/powerpoint/2010/main" val="43599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9" y="1905094"/>
            <a:ext cx="11653523" cy="4709944"/>
          </a:xfrm>
        </p:spPr>
        <p:txBody>
          <a:bodyPr/>
          <a:lstStyle/>
          <a:p>
            <a:r>
              <a:rPr lang="en-US" dirty="0"/>
              <a:t>Azure Machine Learning (AML)</a:t>
            </a:r>
          </a:p>
          <a:p>
            <a:r>
              <a:rPr lang="en-US" dirty="0"/>
              <a:t>Distant Supervision using emoticons</a:t>
            </a:r>
          </a:p>
          <a:p>
            <a:r>
              <a:rPr lang="en-US" dirty="0"/>
              <a:t>18 languages 500M+ unlabeled posts</a:t>
            </a:r>
          </a:p>
          <a:p>
            <a:r>
              <a:rPr lang="en-US" dirty="0"/>
              <a:t>Add native language sentiment lexicons</a:t>
            </a:r>
          </a:p>
          <a:p>
            <a:r>
              <a:rPr lang="en-US" dirty="0"/>
              <a:t>Add emoticon lexicon</a:t>
            </a:r>
          </a:p>
          <a:p>
            <a:r>
              <a:rPr lang="en-US" dirty="0"/>
              <a:t>Python, SQL Transform, </a:t>
            </a:r>
            <a:r>
              <a:rPr lang="en-US" dirty="0" err="1"/>
              <a:t>Vowpal</a:t>
            </a:r>
            <a:r>
              <a:rPr lang="en-US" dirty="0"/>
              <a:t> Wabbit (VW)</a:t>
            </a:r>
          </a:p>
          <a:p>
            <a:r>
              <a:rPr lang="en-US" dirty="0"/>
              <a:t>AML Retraining API</a:t>
            </a:r>
          </a:p>
        </p:txBody>
      </p:sp>
      <p:sp>
        <p:nvSpPr>
          <p:cNvPr id="2" name="Title 1"/>
          <p:cNvSpPr>
            <a:spLocks noGrp="1"/>
          </p:cNvSpPr>
          <p:nvPr>
            <p:ph type="title"/>
          </p:nvPr>
        </p:nvSpPr>
        <p:spPr/>
        <p:txBody>
          <a:bodyPr/>
          <a:lstStyle/>
          <a:p>
            <a:r>
              <a:rPr lang="en-US" dirty="0"/>
              <a:t>How is the Sentiment Service Developed?</a:t>
            </a:r>
            <a:endParaRPr lang="en-US" sz="3921" dirty="0">
              <a:gradFill>
                <a:gsLst>
                  <a:gs pos="10101">
                    <a:schemeClr val="tx1"/>
                  </a:gs>
                  <a:gs pos="54000">
                    <a:schemeClr val="tx1"/>
                  </a:gs>
                </a:gsLst>
                <a:lin ang="5400000" scaled="0"/>
              </a:gradFill>
            </a:endParaRPr>
          </a:p>
        </p:txBody>
      </p:sp>
    </p:spTree>
    <p:extLst>
      <p:ext uri="{BB962C8B-B14F-4D97-AF65-F5344CB8AC3E}">
        <p14:creationId xmlns:p14="http://schemas.microsoft.com/office/powerpoint/2010/main" val="334957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9" y="1905094"/>
            <a:ext cx="11653523" cy="3684214"/>
          </a:xfrm>
        </p:spPr>
        <p:txBody>
          <a:bodyPr/>
          <a:lstStyle/>
          <a:p>
            <a:pPr marL="0" indent="0">
              <a:buNone/>
            </a:pPr>
            <a:r>
              <a:rPr lang="en-US" dirty="0"/>
              <a:t>Biggest advantage to a Data Scientist is that you can; create, test, </a:t>
            </a:r>
            <a:r>
              <a:rPr lang="en-US" u="sng" dirty="0"/>
              <a:t>operationalize</a:t>
            </a:r>
            <a:r>
              <a:rPr lang="en-US" dirty="0"/>
              <a:t>, and manage your predictive services</a:t>
            </a:r>
          </a:p>
          <a:p>
            <a:pPr marL="0" indent="0">
              <a:buNone/>
            </a:pPr>
            <a:endParaRPr lang="en-US" dirty="0"/>
          </a:p>
          <a:p>
            <a:pPr marL="0" indent="0">
              <a:buNone/>
            </a:pPr>
            <a:r>
              <a:rPr lang="en-US" dirty="0"/>
              <a:t>The Data Science team does not need the IT team to implement predictive services into production</a:t>
            </a:r>
          </a:p>
        </p:txBody>
      </p:sp>
      <p:sp>
        <p:nvSpPr>
          <p:cNvPr id="2" name="Title 1"/>
          <p:cNvSpPr>
            <a:spLocks noGrp="1"/>
          </p:cNvSpPr>
          <p:nvPr>
            <p:ph type="title"/>
          </p:nvPr>
        </p:nvSpPr>
        <p:spPr/>
        <p:txBody>
          <a:bodyPr/>
          <a:lstStyle/>
          <a:p>
            <a:r>
              <a:rPr lang="en-US" dirty="0"/>
              <a:t>Why use Azure Machine Learning?</a:t>
            </a:r>
            <a:endParaRPr lang="en-US" sz="3921" dirty="0">
              <a:gradFill>
                <a:gsLst>
                  <a:gs pos="10101">
                    <a:schemeClr val="tx1"/>
                  </a:gs>
                  <a:gs pos="54000">
                    <a:schemeClr val="tx1"/>
                  </a:gs>
                </a:gsLst>
                <a:lin ang="5400000" scaled="0"/>
              </a:gradFill>
            </a:endParaRPr>
          </a:p>
        </p:txBody>
      </p:sp>
    </p:spTree>
    <p:extLst>
      <p:ext uri="{BB962C8B-B14F-4D97-AF65-F5344CB8AC3E}">
        <p14:creationId xmlns:p14="http://schemas.microsoft.com/office/powerpoint/2010/main" val="32072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30535_Machine_Learning_Analytics_Data_Science_Conference_Fall_2015_Template">
  <a:themeElements>
    <a:clrScheme name="MachineLearning">
      <a:dk1>
        <a:srgbClr val="505050"/>
      </a:dk1>
      <a:lt1>
        <a:srgbClr val="FFFFFF"/>
      </a:lt1>
      <a:dk2>
        <a:srgbClr val="0072C6"/>
      </a:dk2>
      <a:lt2>
        <a:srgbClr val="D2D2D2"/>
      </a:lt2>
      <a:accent1>
        <a:srgbClr val="BA141A"/>
      </a:accent1>
      <a:accent2>
        <a:srgbClr val="0072C6"/>
      </a:accent2>
      <a:accent3>
        <a:srgbClr val="442359"/>
      </a:accent3>
      <a:accent4>
        <a:srgbClr val="002050"/>
      </a:accent4>
      <a:accent5>
        <a:srgbClr val="008272"/>
      </a:accent5>
      <a:accent6>
        <a:srgbClr val="DC3C0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achine_Learning_Analytics_Data_Science_Conference_Fall_2015_Template.potx" id="{E1355DAB-CDAD-4C7B-B17A-79EB22890928}" vid="{03325F2C-1293-460B-A8A3-D17B84227BE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24967</TotalTime>
  <Words>2713</Words>
  <Application>Microsoft Office PowerPoint</Application>
  <PresentationFormat>Widescreen</PresentationFormat>
  <Paragraphs>450</Paragraphs>
  <Slides>55</Slides>
  <Notes>55</Notes>
  <HiddenSlides>9</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55</vt:i4>
      </vt:variant>
    </vt:vector>
  </HeadingPairs>
  <TitlesOfParts>
    <vt:vector size="64" baseType="lpstr">
      <vt:lpstr>Arial</vt:lpstr>
      <vt:lpstr>Calibri</vt:lpstr>
      <vt:lpstr>Calibri Light</vt:lpstr>
      <vt:lpstr>Consolas</vt:lpstr>
      <vt:lpstr>Segoe UI</vt:lpstr>
      <vt:lpstr>Segoe UI Light</vt:lpstr>
      <vt:lpstr>Wingdings</vt:lpstr>
      <vt:lpstr>Office Theme</vt:lpstr>
      <vt:lpstr>6-30535_Machine_Learning_Analytics_Data_Science_Conference_Fall_2015_Template</vt:lpstr>
      <vt:lpstr>Developing Highly Scalable and Adaptive Text Analytics Solutions in the Cloud</vt:lpstr>
      <vt:lpstr>Presentation Outline </vt:lpstr>
      <vt:lpstr>Part I Developing Scalable Text Analytics Solutions</vt:lpstr>
      <vt:lpstr>What is Microsoft Social Engagement?</vt:lpstr>
      <vt:lpstr>PowerPoint Presentation</vt:lpstr>
      <vt:lpstr>PowerPoint Presentation</vt:lpstr>
      <vt:lpstr>Text Analytics tasks in MSE</vt:lpstr>
      <vt:lpstr>How is the Sentiment Service Developed?</vt:lpstr>
      <vt:lpstr>Why use Azure Machine Learning?</vt:lpstr>
      <vt:lpstr>PowerPoint Presentation</vt:lpstr>
      <vt:lpstr>Why use Azure?</vt:lpstr>
      <vt:lpstr>What is Distant Supervision?</vt:lpstr>
      <vt:lpstr>Why use Distant Supervision?</vt:lpstr>
      <vt:lpstr>Examples using emojis for Sentiment label</vt:lpstr>
      <vt:lpstr>Train Baseline Sentiment Model</vt:lpstr>
      <vt:lpstr>Trained model - significant features </vt:lpstr>
      <vt:lpstr>Trained model significant features </vt:lpstr>
      <vt:lpstr>Trained model significant features </vt:lpstr>
      <vt:lpstr>PowerPoint Presentation</vt:lpstr>
      <vt:lpstr>In real-estate - Location is everything! In text analytics - Context is everything!</vt:lpstr>
      <vt:lpstr>Context</vt:lpstr>
      <vt:lpstr>Context is captured through Adaptive Learning</vt:lpstr>
      <vt:lpstr>PowerPoint Presentation</vt:lpstr>
      <vt:lpstr>Training Web Service</vt:lpstr>
      <vt:lpstr>Scoring Web Service</vt:lpstr>
      <vt:lpstr>Consuming AML Web Services</vt:lpstr>
      <vt:lpstr>RRS Web Service Scaling</vt:lpstr>
      <vt:lpstr>PowerPoint Presentation</vt:lpstr>
      <vt:lpstr>Part II Deep Learning for Text Analytics</vt:lpstr>
      <vt:lpstr>State-of-the-art in NLP according to Stanford*</vt:lpstr>
      <vt:lpstr>Deep Learning Accuracy Breakthroughs</vt:lpstr>
      <vt:lpstr>Open Source Deep Learning Software</vt:lpstr>
      <vt:lpstr>Computing resources</vt:lpstr>
      <vt:lpstr>Example: Azure Data Science VM</vt:lpstr>
      <vt:lpstr>Convolutional Neural Networks (CNN)</vt:lpstr>
      <vt:lpstr>ResNet “for text”</vt:lpstr>
      <vt:lpstr>Recurrent Neural Networks (RNN)</vt:lpstr>
      <vt:lpstr>Hybrid versions of RNNs and CNNs</vt:lpstr>
      <vt:lpstr>“Not so fast”</vt:lpstr>
      <vt:lpstr>Data</vt:lpstr>
      <vt:lpstr>Data</vt:lpstr>
      <vt:lpstr>SemEval 2016 published results</vt:lpstr>
      <vt:lpstr>IMDB Movie Reviews</vt:lpstr>
      <vt:lpstr>Amazon Reviews</vt:lpstr>
      <vt:lpstr>Things we are looking into…</vt:lpstr>
      <vt:lpstr>Conclusions</vt:lpstr>
      <vt:lpstr>Part III Something slightly different - 33rd America’s Cup</vt:lpstr>
      <vt:lpstr>PowerPoint Presentation</vt:lpstr>
      <vt:lpstr>PowerPoint Presentation</vt:lpstr>
      <vt:lpstr>PowerPoint Presentation</vt:lpstr>
      <vt:lpstr>Data</vt:lpstr>
      <vt:lpstr>PowerPoint Presentation</vt:lpstr>
      <vt:lpstr>PowerPoint Presentation</vt:lpstr>
      <vt:lpstr>PowerPoint Presentation</vt:lpstr>
      <vt:lpstr>“Space-age trimaran wins back America’s Cup for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Author Intentions</dc:title>
  <dc:creator>Peter Stengard</dc:creator>
  <cp:lastModifiedBy>Peter Stengard</cp:lastModifiedBy>
  <cp:revision>402</cp:revision>
  <dcterms:created xsi:type="dcterms:W3CDTF">2016-05-17T07:09:21Z</dcterms:created>
  <dcterms:modified xsi:type="dcterms:W3CDTF">2017-06-08T13:47:38Z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Ref">
    <vt:lpwstr>https://api.informationprotection.azure.com/api/72f988bf-86f1-41af-91ab-2d7cd011db47</vt:lpwstr>
  </property>
  <property fmtid="{D5CDD505-2E9C-101B-9397-08002B2CF9AE}" pid="5" name="MSIP_Label_f42aa342-8706-4288-bd11-ebb85995028c_SetBy">
    <vt:lpwstr>pestenga@microsoft.com</vt:lpwstr>
  </property>
  <property fmtid="{D5CDD505-2E9C-101B-9397-08002B2CF9AE}" pid="6" name="MSIP_Label_f42aa342-8706-4288-bd11-ebb85995028c_SetDate">
    <vt:lpwstr>2017-05-16T08:42:47.0961003+02:00</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