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6" r:id="rId2"/>
    <p:sldId id="267" r:id="rId3"/>
    <p:sldId id="257" r:id="rId4"/>
    <p:sldId id="259" r:id="rId5"/>
    <p:sldId id="265" r:id="rId6"/>
    <p:sldId id="268" r:id="rId7"/>
    <p:sldId id="271" r:id="rId8"/>
    <p:sldId id="269" r:id="rId9"/>
    <p:sldId id="270" r:id="rId10"/>
    <p:sldId id="281" r:id="rId11"/>
    <p:sldId id="280" r:id="rId12"/>
    <p:sldId id="282" r:id="rId13"/>
    <p:sldId id="283" r:id="rId14"/>
    <p:sldId id="284" r:id="rId15"/>
    <p:sldId id="272" r:id="rId16"/>
    <p:sldId id="273" r:id="rId17"/>
    <p:sldId id="274" r:id="rId18"/>
    <p:sldId id="278" r:id="rId19"/>
    <p:sldId id="277" r:id="rId20"/>
    <p:sldId id="275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orient="horz" pos="3801">
          <p15:clr>
            <a:srgbClr val="A4A3A4"/>
          </p15:clr>
        </p15:guide>
        <p15:guide id="3" orient="horz" pos="950">
          <p15:clr>
            <a:srgbClr val="A4A3A4"/>
          </p15:clr>
        </p15:guide>
        <p15:guide id="4" pos="5328">
          <p15:clr>
            <a:srgbClr val="A4A3A4"/>
          </p15:clr>
        </p15:guide>
        <p15:guide id="5" pos="2937">
          <p15:clr>
            <a:srgbClr val="A4A3A4"/>
          </p15:clr>
        </p15:guide>
        <p15:guide id="6" pos="432">
          <p15:clr>
            <a:srgbClr val="A4A3A4"/>
          </p15:clr>
        </p15:guide>
        <p15:guide id="7" pos="28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5780E6-A8F4-46B0-B82D-9E7F56C639EF}">
  <a:tblStyle styleId="{1C5780E6-A8F4-46B0-B82D-9E7F56C639EF}" styleName="Novartis Table">
    <a:wholeTbl>
      <a:tcTxStyle>
        <a:fontRef idx="minor"/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646464"/>
              </a:solidFill>
            </a:ln>
          </a:top>
          <a:bottom>
            <a:ln w="6350">
              <a:solidFill>
                <a:srgbClr val="646464"/>
              </a:solidFill>
            </a:ln>
          </a:bottom>
          <a:insideH>
            <a:ln w="6350">
              <a:solidFill>
                <a:srgbClr val="646464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noFill/>
        </a:fill>
      </a:tcStyle>
    </a:band2H>
    <a:band1V>
      <a:tcStyle>
        <a:tcBdr/>
        <a:fill>
          <a:noFill/>
        </a:fill>
      </a:tcStyle>
    </a:band1V>
    <a:band2V>
      <a:tcStyle>
        <a:tcBdr/>
        <a:fill>
          <a:noFill/>
        </a:fill>
      </a:tcStyle>
    </a:band2V>
    <a:lastCol>
      <a:tcTxStyle b="on">
        <a:fontRef idx="minor"/>
        <a:srgbClr val="000000"/>
      </a:tcTxStyle>
      <a:tcStyle>
        <a:tcBdr/>
      </a:tcStyle>
    </a:lastCol>
    <a:firstCol>
      <a:tcTxStyle b="on">
        <a:fontRef idx="minor"/>
        <a:srgbClr val="000000"/>
      </a:tcTxStyle>
      <a:tcStyle>
        <a:tcBdr/>
      </a:tcStyle>
    </a:firstCol>
    <a:lastRow>
      <a:tcTxStyle b="on">
        <a:fontRef idx="minor"/>
        <a:srgbClr val="000000"/>
      </a:tcTxStyle>
      <a:tcStyle>
        <a:tcBdr>
          <a:top>
            <a:ln w="19050">
              <a:solidFill>
                <a:srgbClr val="000000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inor"/>
        <a:srgbClr val="0460A9"/>
      </a:tcTxStyle>
      <a:tcStyle>
        <a:tcBdr>
          <a:top>
            <a:ln>
              <a:noFill/>
            </a:ln>
          </a:top>
          <a:bottom>
            <a:ln w="19050">
              <a:solidFill>
                <a:srgbClr val="0460A9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howGuides="1">
      <p:cViewPr varScale="1">
        <p:scale>
          <a:sx n="63" d="100"/>
          <a:sy n="63" d="100"/>
        </p:scale>
        <p:origin x="510" y="108"/>
      </p:cViewPr>
      <p:guideLst>
        <p:guide orient="horz" pos="288"/>
        <p:guide orient="horz" pos="3801"/>
        <p:guide orient="horz" pos="950"/>
        <p:guide pos="5328"/>
        <p:guide pos="2937"/>
        <p:guide pos="432"/>
        <p:guide pos="28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7" d="100"/>
          <a:sy n="107" d="100"/>
        </p:scale>
        <p:origin x="-520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236F64-4344-419D-BA0F-8186CD7C3A45}" type="doc">
      <dgm:prSet loTypeId="urn:microsoft.com/office/officeart/2005/8/layout/radial6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5D3093E-28F3-4C0F-88D3-BE7BD6F0C2A0}">
      <dgm:prSet phldrT="[Text]" custT="1"/>
      <dgm:spPr/>
      <dgm:t>
        <a:bodyPr/>
        <a:lstStyle/>
        <a:p>
          <a:r>
            <a:rPr lang="en-US" sz="1050" dirty="0" smtClean="0"/>
            <a:t>Adverse events &amp; drug related problems</a:t>
          </a:r>
          <a:endParaRPr lang="en-US" sz="1300" dirty="0"/>
        </a:p>
      </dgm:t>
    </dgm:pt>
    <dgm:pt modelId="{57A380E2-1DE2-4CED-AAA2-C70826B5ADEE}" type="parTrans" cxnId="{9A451951-EA82-4E1D-81DA-273B4CC05AE3}">
      <dgm:prSet/>
      <dgm:spPr/>
      <dgm:t>
        <a:bodyPr/>
        <a:lstStyle/>
        <a:p>
          <a:endParaRPr lang="en-US"/>
        </a:p>
      </dgm:t>
    </dgm:pt>
    <dgm:pt modelId="{7100D5B6-72E5-4D41-A76E-5DD1181BF0D4}" type="sibTrans" cxnId="{9A451951-EA82-4E1D-81DA-273B4CC05AE3}">
      <dgm:prSet/>
      <dgm:spPr/>
      <dgm:t>
        <a:bodyPr/>
        <a:lstStyle/>
        <a:p>
          <a:endParaRPr lang="en-US"/>
        </a:p>
      </dgm:t>
    </dgm:pt>
    <dgm:pt modelId="{1B9F13D8-32BE-4C53-B1E6-99E11A1B810A}">
      <dgm:prSet phldrT="[Text]" custT="1"/>
      <dgm:spPr/>
      <dgm:t>
        <a:bodyPr/>
        <a:lstStyle/>
        <a:p>
          <a:r>
            <a:rPr lang="en-US" sz="1100" dirty="0" smtClean="0"/>
            <a:t>Detection</a:t>
          </a:r>
          <a:endParaRPr lang="en-US" sz="1100" dirty="0"/>
        </a:p>
      </dgm:t>
    </dgm:pt>
    <dgm:pt modelId="{0E97D3C9-7609-4025-B4A8-571B9A724977}" type="parTrans" cxnId="{7686ED6E-612A-470F-82F3-F838BDD726E6}">
      <dgm:prSet/>
      <dgm:spPr/>
      <dgm:t>
        <a:bodyPr/>
        <a:lstStyle/>
        <a:p>
          <a:endParaRPr lang="en-US"/>
        </a:p>
      </dgm:t>
    </dgm:pt>
    <dgm:pt modelId="{ADF54CBC-2E62-48BE-A092-48BA3697C5E9}" type="sibTrans" cxnId="{7686ED6E-612A-470F-82F3-F838BDD726E6}">
      <dgm:prSet/>
      <dgm:spPr/>
      <dgm:t>
        <a:bodyPr/>
        <a:lstStyle/>
        <a:p>
          <a:endParaRPr lang="en-US"/>
        </a:p>
      </dgm:t>
    </dgm:pt>
    <dgm:pt modelId="{D248972A-65BF-4F59-89EE-1D6B02542EA0}">
      <dgm:prSet phldrT="[Text]" custT="1"/>
      <dgm:spPr/>
      <dgm:t>
        <a:bodyPr/>
        <a:lstStyle/>
        <a:p>
          <a:r>
            <a:rPr lang="en-US" sz="900" dirty="0" smtClean="0"/>
            <a:t>Assessment</a:t>
          </a:r>
          <a:endParaRPr lang="en-US" sz="900" dirty="0"/>
        </a:p>
      </dgm:t>
    </dgm:pt>
    <dgm:pt modelId="{99645150-5C2B-4A23-AA0C-4BDF92C65245}" type="parTrans" cxnId="{27E9673B-3FF7-4822-9E81-88DFAADD800B}">
      <dgm:prSet/>
      <dgm:spPr/>
      <dgm:t>
        <a:bodyPr/>
        <a:lstStyle/>
        <a:p>
          <a:endParaRPr lang="en-US"/>
        </a:p>
      </dgm:t>
    </dgm:pt>
    <dgm:pt modelId="{5EB33EC8-334E-49CB-AB3D-6439629BB05E}" type="sibTrans" cxnId="{27E9673B-3FF7-4822-9E81-88DFAADD800B}">
      <dgm:prSet/>
      <dgm:spPr/>
      <dgm:t>
        <a:bodyPr/>
        <a:lstStyle/>
        <a:p>
          <a:endParaRPr lang="en-US"/>
        </a:p>
      </dgm:t>
    </dgm:pt>
    <dgm:pt modelId="{1340AC9B-7868-4ADB-A8BD-15F208194B55}">
      <dgm:prSet phldrT="[Text]" custT="1"/>
      <dgm:spPr/>
      <dgm:t>
        <a:bodyPr/>
        <a:lstStyle/>
        <a:p>
          <a:r>
            <a:rPr lang="en-US" sz="1000" dirty="0" smtClean="0"/>
            <a:t>Under-standing</a:t>
          </a:r>
          <a:endParaRPr lang="en-US" sz="1000" dirty="0"/>
        </a:p>
      </dgm:t>
    </dgm:pt>
    <dgm:pt modelId="{047D7F28-00EA-48E4-B9BD-6EF9AF85C8B1}" type="parTrans" cxnId="{0E10D428-BDC2-46A1-B0AB-775A2C9855EC}">
      <dgm:prSet/>
      <dgm:spPr/>
      <dgm:t>
        <a:bodyPr/>
        <a:lstStyle/>
        <a:p>
          <a:endParaRPr lang="en-US"/>
        </a:p>
      </dgm:t>
    </dgm:pt>
    <dgm:pt modelId="{092F9E32-4E05-4FC0-B1ED-41C6657DBCB6}" type="sibTrans" cxnId="{0E10D428-BDC2-46A1-B0AB-775A2C9855EC}">
      <dgm:prSet/>
      <dgm:spPr/>
      <dgm:t>
        <a:bodyPr/>
        <a:lstStyle/>
        <a:p>
          <a:endParaRPr lang="en-US"/>
        </a:p>
      </dgm:t>
    </dgm:pt>
    <dgm:pt modelId="{4C632CD0-B99E-4D34-8376-49B52A3FBB33}">
      <dgm:prSet phldrT="[Text]" custT="1"/>
      <dgm:spPr/>
      <dgm:t>
        <a:bodyPr/>
        <a:lstStyle/>
        <a:p>
          <a:r>
            <a:rPr lang="en-US" sz="1000" dirty="0" smtClean="0"/>
            <a:t>Prevention</a:t>
          </a:r>
          <a:endParaRPr lang="en-US" sz="900" dirty="0"/>
        </a:p>
      </dgm:t>
    </dgm:pt>
    <dgm:pt modelId="{E39AFF93-FB64-4855-B0BF-4EB108BBB7C1}" type="parTrans" cxnId="{3D823C9E-2CBF-47B5-8994-2FD324927506}">
      <dgm:prSet/>
      <dgm:spPr/>
      <dgm:t>
        <a:bodyPr/>
        <a:lstStyle/>
        <a:p>
          <a:endParaRPr lang="en-US"/>
        </a:p>
      </dgm:t>
    </dgm:pt>
    <dgm:pt modelId="{7369E01F-1193-49CF-8AD2-6AEF53EB19B0}" type="sibTrans" cxnId="{3D823C9E-2CBF-47B5-8994-2FD324927506}">
      <dgm:prSet/>
      <dgm:spPr/>
      <dgm:t>
        <a:bodyPr/>
        <a:lstStyle/>
        <a:p>
          <a:endParaRPr lang="en-US"/>
        </a:p>
      </dgm:t>
    </dgm:pt>
    <dgm:pt modelId="{3577E4BC-DC20-46DB-A67D-6347E8BC5AB7}" type="pres">
      <dgm:prSet presAssocID="{08236F64-4344-419D-BA0F-8186CD7C3A4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21D2F6-A2E3-43A3-A3A8-7DFA71B995A3}" type="pres">
      <dgm:prSet presAssocID="{25D3093E-28F3-4C0F-88D3-BE7BD6F0C2A0}" presName="centerShape" presStyleLbl="node0" presStyleIdx="0" presStyleCnt="1"/>
      <dgm:spPr/>
      <dgm:t>
        <a:bodyPr/>
        <a:lstStyle/>
        <a:p>
          <a:endParaRPr lang="en-US"/>
        </a:p>
      </dgm:t>
    </dgm:pt>
    <dgm:pt modelId="{A1AB7991-73F2-4EFF-8A60-AB6DBF55BBE8}" type="pres">
      <dgm:prSet presAssocID="{1B9F13D8-32BE-4C53-B1E6-99E11A1B81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D9F29-BF08-4EF4-9AB1-3DF896BC45AA}" type="pres">
      <dgm:prSet presAssocID="{1B9F13D8-32BE-4C53-B1E6-99E11A1B810A}" presName="dummy" presStyleCnt="0"/>
      <dgm:spPr/>
    </dgm:pt>
    <dgm:pt modelId="{3FFA26D4-2DBA-4867-B1FF-E88D251E9FD9}" type="pres">
      <dgm:prSet presAssocID="{ADF54CBC-2E62-48BE-A092-48BA3697C5E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8B72AC5-FA23-4039-A557-F21F595A5996}" type="pres">
      <dgm:prSet presAssocID="{D248972A-65BF-4F59-89EE-1D6B02542EA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F9426-7D5A-4755-9C29-D8D89A33642E}" type="pres">
      <dgm:prSet presAssocID="{D248972A-65BF-4F59-89EE-1D6B02542EA0}" presName="dummy" presStyleCnt="0"/>
      <dgm:spPr/>
    </dgm:pt>
    <dgm:pt modelId="{A574B1D2-1A2C-403B-ADCD-739F0DF87BD3}" type="pres">
      <dgm:prSet presAssocID="{5EB33EC8-334E-49CB-AB3D-6439629BB05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AC90921-3FF2-477A-85B8-1C6C4E4711F5}" type="pres">
      <dgm:prSet presAssocID="{1340AC9B-7868-4ADB-A8BD-15F208194B5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F204E-7CB8-4B02-82DF-926F3D2CCBE8}" type="pres">
      <dgm:prSet presAssocID="{1340AC9B-7868-4ADB-A8BD-15F208194B55}" presName="dummy" presStyleCnt="0"/>
      <dgm:spPr/>
    </dgm:pt>
    <dgm:pt modelId="{A127D18F-5DC3-440C-B225-AB5056615B24}" type="pres">
      <dgm:prSet presAssocID="{092F9E32-4E05-4FC0-B1ED-41C6657DBCB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71813DC-5698-4EAE-997D-F7CAAA70AF7D}" type="pres">
      <dgm:prSet presAssocID="{4C632CD0-B99E-4D34-8376-49B52A3FBB3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322CB-EEB6-4F6B-AE12-BF5435F6F935}" type="pres">
      <dgm:prSet presAssocID="{4C632CD0-B99E-4D34-8376-49B52A3FBB33}" presName="dummy" presStyleCnt="0"/>
      <dgm:spPr/>
    </dgm:pt>
    <dgm:pt modelId="{3917B7C2-FF91-4996-B9FD-DD737B112FD0}" type="pres">
      <dgm:prSet presAssocID="{7369E01F-1193-49CF-8AD2-6AEF53EB19B0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53EE80F6-E0EB-4FC2-961F-2C7FF6037D9F}" type="presOf" srcId="{25D3093E-28F3-4C0F-88D3-BE7BD6F0C2A0}" destId="{E821D2F6-A2E3-43A3-A3A8-7DFA71B995A3}" srcOrd="0" destOrd="0" presId="urn:microsoft.com/office/officeart/2005/8/layout/radial6"/>
    <dgm:cxn modelId="{127A7009-9C70-48F0-99CE-65D367BD1CE2}" type="presOf" srcId="{D248972A-65BF-4F59-89EE-1D6B02542EA0}" destId="{68B72AC5-FA23-4039-A557-F21F595A5996}" srcOrd="0" destOrd="0" presId="urn:microsoft.com/office/officeart/2005/8/layout/radial6"/>
    <dgm:cxn modelId="{BD88A041-4182-4564-A523-D8F5C7471332}" type="presOf" srcId="{ADF54CBC-2E62-48BE-A092-48BA3697C5E9}" destId="{3FFA26D4-2DBA-4867-B1FF-E88D251E9FD9}" srcOrd="0" destOrd="0" presId="urn:microsoft.com/office/officeart/2005/8/layout/radial6"/>
    <dgm:cxn modelId="{27E9673B-3FF7-4822-9E81-88DFAADD800B}" srcId="{25D3093E-28F3-4C0F-88D3-BE7BD6F0C2A0}" destId="{D248972A-65BF-4F59-89EE-1D6B02542EA0}" srcOrd="1" destOrd="0" parTransId="{99645150-5C2B-4A23-AA0C-4BDF92C65245}" sibTransId="{5EB33EC8-334E-49CB-AB3D-6439629BB05E}"/>
    <dgm:cxn modelId="{3D823C9E-2CBF-47B5-8994-2FD324927506}" srcId="{25D3093E-28F3-4C0F-88D3-BE7BD6F0C2A0}" destId="{4C632CD0-B99E-4D34-8376-49B52A3FBB33}" srcOrd="3" destOrd="0" parTransId="{E39AFF93-FB64-4855-B0BF-4EB108BBB7C1}" sibTransId="{7369E01F-1193-49CF-8AD2-6AEF53EB19B0}"/>
    <dgm:cxn modelId="{9A451951-EA82-4E1D-81DA-273B4CC05AE3}" srcId="{08236F64-4344-419D-BA0F-8186CD7C3A45}" destId="{25D3093E-28F3-4C0F-88D3-BE7BD6F0C2A0}" srcOrd="0" destOrd="0" parTransId="{57A380E2-1DE2-4CED-AAA2-C70826B5ADEE}" sibTransId="{7100D5B6-72E5-4D41-A76E-5DD1181BF0D4}"/>
    <dgm:cxn modelId="{9DAF4BE5-68B3-446F-B3EA-455490ECD4E7}" type="presOf" srcId="{4C632CD0-B99E-4D34-8376-49B52A3FBB33}" destId="{A71813DC-5698-4EAE-997D-F7CAAA70AF7D}" srcOrd="0" destOrd="0" presId="urn:microsoft.com/office/officeart/2005/8/layout/radial6"/>
    <dgm:cxn modelId="{7686ED6E-612A-470F-82F3-F838BDD726E6}" srcId="{25D3093E-28F3-4C0F-88D3-BE7BD6F0C2A0}" destId="{1B9F13D8-32BE-4C53-B1E6-99E11A1B810A}" srcOrd="0" destOrd="0" parTransId="{0E97D3C9-7609-4025-B4A8-571B9A724977}" sibTransId="{ADF54CBC-2E62-48BE-A092-48BA3697C5E9}"/>
    <dgm:cxn modelId="{0E10D428-BDC2-46A1-B0AB-775A2C9855EC}" srcId="{25D3093E-28F3-4C0F-88D3-BE7BD6F0C2A0}" destId="{1340AC9B-7868-4ADB-A8BD-15F208194B55}" srcOrd="2" destOrd="0" parTransId="{047D7F28-00EA-48E4-B9BD-6EF9AF85C8B1}" sibTransId="{092F9E32-4E05-4FC0-B1ED-41C6657DBCB6}"/>
    <dgm:cxn modelId="{6B79C60E-3DC7-4779-9002-8BC7C268937A}" type="presOf" srcId="{5EB33EC8-334E-49CB-AB3D-6439629BB05E}" destId="{A574B1D2-1A2C-403B-ADCD-739F0DF87BD3}" srcOrd="0" destOrd="0" presId="urn:microsoft.com/office/officeart/2005/8/layout/radial6"/>
    <dgm:cxn modelId="{8B0EE64A-DF45-4712-AD31-04A54981A029}" type="presOf" srcId="{1B9F13D8-32BE-4C53-B1E6-99E11A1B810A}" destId="{A1AB7991-73F2-4EFF-8A60-AB6DBF55BBE8}" srcOrd="0" destOrd="0" presId="urn:microsoft.com/office/officeart/2005/8/layout/radial6"/>
    <dgm:cxn modelId="{38BFD82F-C005-40C0-9506-DC59A5E0EA11}" type="presOf" srcId="{7369E01F-1193-49CF-8AD2-6AEF53EB19B0}" destId="{3917B7C2-FF91-4996-B9FD-DD737B112FD0}" srcOrd="0" destOrd="0" presId="urn:microsoft.com/office/officeart/2005/8/layout/radial6"/>
    <dgm:cxn modelId="{E7C57111-B7D3-4512-807E-5A2DA08E4268}" type="presOf" srcId="{1340AC9B-7868-4ADB-A8BD-15F208194B55}" destId="{BAC90921-3FF2-477A-85B8-1C6C4E4711F5}" srcOrd="0" destOrd="0" presId="urn:microsoft.com/office/officeart/2005/8/layout/radial6"/>
    <dgm:cxn modelId="{4C5BD1C2-291C-4C6E-BB4B-8BED4515C631}" type="presOf" srcId="{092F9E32-4E05-4FC0-B1ED-41C6657DBCB6}" destId="{A127D18F-5DC3-440C-B225-AB5056615B24}" srcOrd="0" destOrd="0" presId="urn:microsoft.com/office/officeart/2005/8/layout/radial6"/>
    <dgm:cxn modelId="{A1E3A764-CE4A-4C83-9FF5-CFB565D83350}" type="presOf" srcId="{08236F64-4344-419D-BA0F-8186CD7C3A45}" destId="{3577E4BC-DC20-46DB-A67D-6347E8BC5AB7}" srcOrd="0" destOrd="0" presId="urn:microsoft.com/office/officeart/2005/8/layout/radial6"/>
    <dgm:cxn modelId="{42DA28B0-DF56-46EE-80B6-BC836E518F83}" type="presParOf" srcId="{3577E4BC-DC20-46DB-A67D-6347E8BC5AB7}" destId="{E821D2F6-A2E3-43A3-A3A8-7DFA71B995A3}" srcOrd="0" destOrd="0" presId="urn:microsoft.com/office/officeart/2005/8/layout/radial6"/>
    <dgm:cxn modelId="{64801E96-F400-42F2-9B0C-BC1F8F65CF4C}" type="presParOf" srcId="{3577E4BC-DC20-46DB-A67D-6347E8BC5AB7}" destId="{A1AB7991-73F2-4EFF-8A60-AB6DBF55BBE8}" srcOrd="1" destOrd="0" presId="urn:microsoft.com/office/officeart/2005/8/layout/radial6"/>
    <dgm:cxn modelId="{D41D8965-AA0D-4F7E-B2CC-406B58D2164A}" type="presParOf" srcId="{3577E4BC-DC20-46DB-A67D-6347E8BC5AB7}" destId="{246D9F29-BF08-4EF4-9AB1-3DF896BC45AA}" srcOrd="2" destOrd="0" presId="urn:microsoft.com/office/officeart/2005/8/layout/radial6"/>
    <dgm:cxn modelId="{1752ED11-7003-4F74-AE19-4F09B8E9868C}" type="presParOf" srcId="{3577E4BC-DC20-46DB-A67D-6347E8BC5AB7}" destId="{3FFA26D4-2DBA-4867-B1FF-E88D251E9FD9}" srcOrd="3" destOrd="0" presId="urn:microsoft.com/office/officeart/2005/8/layout/radial6"/>
    <dgm:cxn modelId="{F29CBBBD-733F-466C-93C7-5A2D043C7A80}" type="presParOf" srcId="{3577E4BC-DC20-46DB-A67D-6347E8BC5AB7}" destId="{68B72AC5-FA23-4039-A557-F21F595A5996}" srcOrd="4" destOrd="0" presId="urn:microsoft.com/office/officeart/2005/8/layout/radial6"/>
    <dgm:cxn modelId="{4CF7F100-A60E-4552-BD7B-6DFF9F86D5BA}" type="presParOf" srcId="{3577E4BC-DC20-46DB-A67D-6347E8BC5AB7}" destId="{92EF9426-7D5A-4755-9C29-D8D89A33642E}" srcOrd="5" destOrd="0" presId="urn:microsoft.com/office/officeart/2005/8/layout/radial6"/>
    <dgm:cxn modelId="{A8FD928A-53D9-40E3-8C33-BEAE045BD70A}" type="presParOf" srcId="{3577E4BC-DC20-46DB-A67D-6347E8BC5AB7}" destId="{A574B1D2-1A2C-403B-ADCD-739F0DF87BD3}" srcOrd="6" destOrd="0" presId="urn:microsoft.com/office/officeart/2005/8/layout/radial6"/>
    <dgm:cxn modelId="{91FABF01-40F5-45E4-BED9-E47E6CEC7C0E}" type="presParOf" srcId="{3577E4BC-DC20-46DB-A67D-6347E8BC5AB7}" destId="{BAC90921-3FF2-477A-85B8-1C6C4E4711F5}" srcOrd="7" destOrd="0" presId="urn:microsoft.com/office/officeart/2005/8/layout/radial6"/>
    <dgm:cxn modelId="{BA0B7920-E8CB-4420-876F-C391D881B934}" type="presParOf" srcId="{3577E4BC-DC20-46DB-A67D-6347E8BC5AB7}" destId="{DC0F204E-7CB8-4B02-82DF-926F3D2CCBE8}" srcOrd="8" destOrd="0" presId="urn:microsoft.com/office/officeart/2005/8/layout/radial6"/>
    <dgm:cxn modelId="{FCCEB512-8D64-4E74-B96E-F0C8AE3E40DA}" type="presParOf" srcId="{3577E4BC-DC20-46DB-A67D-6347E8BC5AB7}" destId="{A127D18F-5DC3-440C-B225-AB5056615B24}" srcOrd="9" destOrd="0" presId="urn:microsoft.com/office/officeart/2005/8/layout/radial6"/>
    <dgm:cxn modelId="{CAC01E31-1F82-4670-8FFC-98F8A98BB664}" type="presParOf" srcId="{3577E4BC-DC20-46DB-A67D-6347E8BC5AB7}" destId="{A71813DC-5698-4EAE-997D-F7CAAA70AF7D}" srcOrd="10" destOrd="0" presId="urn:microsoft.com/office/officeart/2005/8/layout/radial6"/>
    <dgm:cxn modelId="{B0F3D295-85AB-42AA-9B6D-A8A91A739E96}" type="presParOf" srcId="{3577E4BC-DC20-46DB-A67D-6347E8BC5AB7}" destId="{531322CB-EEB6-4F6B-AE12-BF5435F6F935}" srcOrd="11" destOrd="0" presId="urn:microsoft.com/office/officeart/2005/8/layout/radial6"/>
    <dgm:cxn modelId="{D56C0066-2D05-4B85-8801-5788BA6FFA82}" type="presParOf" srcId="{3577E4BC-DC20-46DB-A67D-6347E8BC5AB7}" destId="{3917B7C2-FF91-4996-B9FD-DD737B112FD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1139AE0-DAE0-4E0A-8F21-73F1428854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5DB64A8-921C-477B-806E-0B1D17FB8EDB}">
      <dgm:prSet phldrT="[Text]"/>
      <dgm:spPr/>
      <dgm:t>
        <a:bodyPr/>
        <a:lstStyle/>
        <a:p>
          <a:r>
            <a:rPr lang="en-US" dirty="0" smtClean="0"/>
            <a:t>The presence of duplicates in the corpus leads to overestimation of performance. Duplicated sentences have a much lower contribution to the loss in cross validation.</a:t>
          </a:r>
          <a:endParaRPr lang="en-US" dirty="0"/>
        </a:p>
      </dgm:t>
    </dgm:pt>
    <dgm:pt modelId="{5A165906-606D-408C-A7DF-D8F1CEBB40F3}" type="parTrans" cxnId="{E046BD83-965B-4CCF-A5E9-A0E657F58753}">
      <dgm:prSet/>
      <dgm:spPr/>
      <dgm:t>
        <a:bodyPr/>
        <a:lstStyle/>
        <a:p>
          <a:endParaRPr lang="en-US"/>
        </a:p>
      </dgm:t>
    </dgm:pt>
    <dgm:pt modelId="{D86E1159-05D1-4F63-873A-B95F17E5FA90}" type="sibTrans" cxnId="{E046BD83-965B-4CCF-A5E9-A0E657F58753}">
      <dgm:prSet/>
      <dgm:spPr/>
      <dgm:t>
        <a:bodyPr/>
        <a:lstStyle/>
        <a:p>
          <a:endParaRPr lang="en-US"/>
        </a:p>
      </dgm:t>
    </dgm:pt>
    <dgm:pt modelId="{877B06B8-7E31-4029-808E-5C4F4D1FA1AF}">
      <dgm:prSet phldrT="[Text]"/>
      <dgm:spPr/>
      <dgm:t>
        <a:bodyPr/>
        <a:lstStyle/>
        <a:p>
          <a:r>
            <a:rPr lang="en-US" dirty="0" smtClean="0"/>
            <a:t>The use of biomedical word </a:t>
          </a:r>
          <a:r>
            <a:rPr lang="en-US" dirty="0" err="1" smtClean="0"/>
            <a:t>embeddings</a:t>
          </a:r>
          <a:r>
            <a:rPr lang="en-US" dirty="0" smtClean="0"/>
            <a:t> in place of general purpose </a:t>
          </a:r>
          <a:r>
            <a:rPr lang="en-US" dirty="0" err="1" smtClean="0"/>
            <a:t>GloVe</a:t>
          </a:r>
          <a:r>
            <a:rPr lang="en-US" dirty="0" smtClean="0"/>
            <a:t> </a:t>
          </a:r>
          <a:r>
            <a:rPr lang="en-US" dirty="0" err="1" smtClean="0"/>
            <a:t>embeddings</a:t>
          </a:r>
          <a:r>
            <a:rPr lang="en-US" dirty="0" smtClean="0"/>
            <a:t> resulted in better performance for ADR sentence classification with this dataset.</a:t>
          </a:r>
          <a:endParaRPr lang="en-US" dirty="0"/>
        </a:p>
      </dgm:t>
    </dgm:pt>
    <dgm:pt modelId="{1D9E9442-3043-4C45-872F-A4408BEC76DD}" type="parTrans" cxnId="{6947F42E-08D7-4AE2-B388-FDAEB22AC354}">
      <dgm:prSet/>
      <dgm:spPr/>
      <dgm:t>
        <a:bodyPr/>
        <a:lstStyle/>
        <a:p>
          <a:endParaRPr lang="en-US"/>
        </a:p>
      </dgm:t>
    </dgm:pt>
    <dgm:pt modelId="{153AF745-A497-4785-B16B-E385FFA035F5}" type="sibTrans" cxnId="{6947F42E-08D7-4AE2-B388-FDAEB22AC354}">
      <dgm:prSet/>
      <dgm:spPr/>
      <dgm:t>
        <a:bodyPr/>
        <a:lstStyle/>
        <a:p>
          <a:endParaRPr lang="en-US"/>
        </a:p>
      </dgm:t>
    </dgm:pt>
    <dgm:pt modelId="{B3A5DA7B-A380-43FF-A5E8-4FB164B17A59}">
      <dgm:prSet phldrT="[Text]"/>
      <dgm:spPr/>
      <dgm:t>
        <a:bodyPr/>
        <a:lstStyle/>
        <a:p>
          <a:r>
            <a:rPr lang="en-US" dirty="0" smtClean="0"/>
            <a:t>Huynh’s CNN architecture performed better than the deeper CNN architecture based on Hughes’. </a:t>
          </a:r>
          <a:endParaRPr lang="en-US" dirty="0"/>
        </a:p>
      </dgm:t>
    </dgm:pt>
    <dgm:pt modelId="{D0B478F1-7D0F-4C6A-9CED-BF851C7A8451}" type="parTrans" cxnId="{6BF0AC3A-804F-4979-8C62-F7ED70A3EFC0}">
      <dgm:prSet/>
      <dgm:spPr/>
      <dgm:t>
        <a:bodyPr/>
        <a:lstStyle/>
        <a:p>
          <a:endParaRPr lang="en-US"/>
        </a:p>
      </dgm:t>
    </dgm:pt>
    <dgm:pt modelId="{AFECCE03-95F1-4584-A3C7-0D30139A56E2}" type="sibTrans" cxnId="{6BF0AC3A-804F-4979-8C62-F7ED70A3EFC0}">
      <dgm:prSet/>
      <dgm:spPr/>
      <dgm:t>
        <a:bodyPr/>
        <a:lstStyle/>
        <a:p>
          <a:endParaRPr lang="en-US"/>
        </a:p>
      </dgm:t>
    </dgm:pt>
    <dgm:pt modelId="{4DB1834B-4B44-461B-93E1-B5B6B34836A7}" type="pres">
      <dgm:prSet presAssocID="{01139AE0-DAE0-4E0A-8F21-73F1428854D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26AA0FD-AC92-4BF8-8EBA-89E1D043ACE9}" type="pres">
      <dgm:prSet presAssocID="{01139AE0-DAE0-4E0A-8F21-73F1428854D9}" presName="Name1" presStyleCnt="0"/>
      <dgm:spPr/>
    </dgm:pt>
    <dgm:pt modelId="{1D9DF929-42BE-4DC2-B6FA-9A4CB69BB109}" type="pres">
      <dgm:prSet presAssocID="{01139AE0-DAE0-4E0A-8F21-73F1428854D9}" presName="cycle" presStyleCnt="0"/>
      <dgm:spPr/>
    </dgm:pt>
    <dgm:pt modelId="{D85D43FC-2210-4B9C-86E5-8D300A47BA22}" type="pres">
      <dgm:prSet presAssocID="{01139AE0-DAE0-4E0A-8F21-73F1428854D9}" presName="srcNode" presStyleLbl="node1" presStyleIdx="0" presStyleCnt="3"/>
      <dgm:spPr/>
    </dgm:pt>
    <dgm:pt modelId="{F34A7860-ED71-40FE-8477-2D48128FCEAA}" type="pres">
      <dgm:prSet presAssocID="{01139AE0-DAE0-4E0A-8F21-73F1428854D9}" presName="conn" presStyleLbl="parChTrans1D2" presStyleIdx="0" presStyleCnt="1"/>
      <dgm:spPr/>
      <dgm:t>
        <a:bodyPr/>
        <a:lstStyle/>
        <a:p>
          <a:endParaRPr lang="en-US"/>
        </a:p>
      </dgm:t>
    </dgm:pt>
    <dgm:pt modelId="{92B04BEE-40CB-4ECD-9910-652387B9BA87}" type="pres">
      <dgm:prSet presAssocID="{01139AE0-DAE0-4E0A-8F21-73F1428854D9}" presName="extraNode" presStyleLbl="node1" presStyleIdx="0" presStyleCnt="3"/>
      <dgm:spPr/>
    </dgm:pt>
    <dgm:pt modelId="{366D5705-8832-44D9-9056-947DCFE18C37}" type="pres">
      <dgm:prSet presAssocID="{01139AE0-DAE0-4E0A-8F21-73F1428854D9}" presName="dstNode" presStyleLbl="node1" presStyleIdx="0" presStyleCnt="3"/>
      <dgm:spPr/>
    </dgm:pt>
    <dgm:pt modelId="{AA2247F6-4F60-4A03-8626-96D3A1F39D55}" type="pres">
      <dgm:prSet presAssocID="{35DB64A8-921C-477B-806E-0B1D17FB8ED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99CFF-C6DB-4777-ADEC-FD0CC69749A4}" type="pres">
      <dgm:prSet presAssocID="{35DB64A8-921C-477B-806E-0B1D17FB8EDB}" presName="accent_1" presStyleCnt="0"/>
      <dgm:spPr/>
    </dgm:pt>
    <dgm:pt modelId="{EB2A158E-AE1A-4837-BEEE-D024195B8C87}" type="pres">
      <dgm:prSet presAssocID="{35DB64A8-921C-477B-806E-0B1D17FB8EDB}" presName="accentRepeatNode" presStyleLbl="solidFgAcc1" presStyleIdx="0" presStyleCnt="3"/>
      <dgm:spPr/>
    </dgm:pt>
    <dgm:pt modelId="{C8CFF112-F373-4EE2-B34C-7D2BA11F659F}" type="pres">
      <dgm:prSet presAssocID="{877B06B8-7E31-4029-808E-5C4F4D1FA1A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F5D46-68C2-445A-AE28-9A3F945CD21B}" type="pres">
      <dgm:prSet presAssocID="{877B06B8-7E31-4029-808E-5C4F4D1FA1AF}" presName="accent_2" presStyleCnt="0"/>
      <dgm:spPr/>
    </dgm:pt>
    <dgm:pt modelId="{4E51FF61-CA40-492D-9033-6912CDA38C04}" type="pres">
      <dgm:prSet presAssocID="{877B06B8-7E31-4029-808E-5C4F4D1FA1AF}" presName="accentRepeatNode" presStyleLbl="solidFgAcc1" presStyleIdx="1" presStyleCnt="3"/>
      <dgm:spPr/>
    </dgm:pt>
    <dgm:pt modelId="{76D2C265-E2A3-4088-96F4-FBA5A4B40DCE}" type="pres">
      <dgm:prSet presAssocID="{B3A5DA7B-A380-43FF-A5E8-4FB164B17A5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746F0-3102-4BDE-BD4A-AAE05A79B61C}" type="pres">
      <dgm:prSet presAssocID="{B3A5DA7B-A380-43FF-A5E8-4FB164B17A59}" presName="accent_3" presStyleCnt="0"/>
      <dgm:spPr/>
    </dgm:pt>
    <dgm:pt modelId="{7B1ABCD9-88A7-4281-A85D-FC6F8B780E28}" type="pres">
      <dgm:prSet presAssocID="{B3A5DA7B-A380-43FF-A5E8-4FB164B17A59}" presName="accentRepeatNode" presStyleLbl="solidFgAcc1" presStyleIdx="2" presStyleCnt="3"/>
      <dgm:spPr/>
    </dgm:pt>
  </dgm:ptLst>
  <dgm:cxnLst>
    <dgm:cxn modelId="{EAEEBDB6-619B-4654-97F4-5DB3DF719D7F}" type="presOf" srcId="{D86E1159-05D1-4F63-873A-B95F17E5FA90}" destId="{F34A7860-ED71-40FE-8477-2D48128FCEAA}" srcOrd="0" destOrd="0" presId="urn:microsoft.com/office/officeart/2008/layout/VerticalCurvedList"/>
    <dgm:cxn modelId="{E046BD83-965B-4CCF-A5E9-A0E657F58753}" srcId="{01139AE0-DAE0-4E0A-8F21-73F1428854D9}" destId="{35DB64A8-921C-477B-806E-0B1D17FB8EDB}" srcOrd="0" destOrd="0" parTransId="{5A165906-606D-408C-A7DF-D8F1CEBB40F3}" sibTransId="{D86E1159-05D1-4F63-873A-B95F17E5FA90}"/>
    <dgm:cxn modelId="{F5174554-4436-4BDB-A9BD-0C55D7AF94D3}" type="presOf" srcId="{B3A5DA7B-A380-43FF-A5E8-4FB164B17A59}" destId="{76D2C265-E2A3-4088-96F4-FBA5A4B40DCE}" srcOrd="0" destOrd="0" presId="urn:microsoft.com/office/officeart/2008/layout/VerticalCurvedList"/>
    <dgm:cxn modelId="{0A306C4C-6313-479E-BED2-39BBCD8B1936}" type="presOf" srcId="{35DB64A8-921C-477B-806E-0B1D17FB8EDB}" destId="{AA2247F6-4F60-4A03-8626-96D3A1F39D55}" srcOrd="0" destOrd="0" presId="urn:microsoft.com/office/officeart/2008/layout/VerticalCurvedList"/>
    <dgm:cxn modelId="{6BF0AC3A-804F-4979-8C62-F7ED70A3EFC0}" srcId="{01139AE0-DAE0-4E0A-8F21-73F1428854D9}" destId="{B3A5DA7B-A380-43FF-A5E8-4FB164B17A59}" srcOrd="2" destOrd="0" parTransId="{D0B478F1-7D0F-4C6A-9CED-BF851C7A8451}" sibTransId="{AFECCE03-95F1-4584-A3C7-0D30139A56E2}"/>
    <dgm:cxn modelId="{6947F42E-08D7-4AE2-B388-FDAEB22AC354}" srcId="{01139AE0-DAE0-4E0A-8F21-73F1428854D9}" destId="{877B06B8-7E31-4029-808E-5C4F4D1FA1AF}" srcOrd="1" destOrd="0" parTransId="{1D9E9442-3043-4C45-872F-A4408BEC76DD}" sibTransId="{153AF745-A497-4785-B16B-E385FFA035F5}"/>
    <dgm:cxn modelId="{403B03BC-BC0A-4EC0-ABFF-01D0455044F8}" type="presOf" srcId="{01139AE0-DAE0-4E0A-8F21-73F1428854D9}" destId="{4DB1834B-4B44-461B-93E1-B5B6B34836A7}" srcOrd="0" destOrd="0" presId="urn:microsoft.com/office/officeart/2008/layout/VerticalCurvedList"/>
    <dgm:cxn modelId="{2EBB6219-5F62-486A-9F61-25EC3358F2FA}" type="presOf" srcId="{877B06B8-7E31-4029-808E-5C4F4D1FA1AF}" destId="{C8CFF112-F373-4EE2-B34C-7D2BA11F659F}" srcOrd="0" destOrd="0" presId="urn:microsoft.com/office/officeart/2008/layout/VerticalCurvedList"/>
    <dgm:cxn modelId="{91E0B5F0-6327-4DB2-B382-83CE28110698}" type="presParOf" srcId="{4DB1834B-4B44-461B-93E1-B5B6B34836A7}" destId="{A26AA0FD-AC92-4BF8-8EBA-89E1D043ACE9}" srcOrd="0" destOrd="0" presId="urn:microsoft.com/office/officeart/2008/layout/VerticalCurvedList"/>
    <dgm:cxn modelId="{90290677-CCBE-4DAE-AD77-CFC0FC57295C}" type="presParOf" srcId="{A26AA0FD-AC92-4BF8-8EBA-89E1D043ACE9}" destId="{1D9DF929-42BE-4DC2-B6FA-9A4CB69BB109}" srcOrd="0" destOrd="0" presId="urn:microsoft.com/office/officeart/2008/layout/VerticalCurvedList"/>
    <dgm:cxn modelId="{A80278D8-DFEF-42EF-B319-F4C749C6F3EE}" type="presParOf" srcId="{1D9DF929-42BE-4DC2-B6FA-9A4CB69BB109}" destId="{D85D43FC-2210-4B9C-86E5-8D300A47BA22}" srcOrd="0" destOrd="0" presId="urn:microsoft.com/office/officeart/2008/layout/VerticalCurvedList"/>
    <dgm:cxn modelId="{FEDE3796-0564-4BF9-AE39-254D085F8BE2}" type="presParOf" srcId="{1D9DF929-42BE-4DC2-B6FA-9A4CB69BB109}" destId="{F34A7860-ED71-40FE-8477-2D48128FCEAA}" srcOrd="1" destOrd="0" presId="urn:microsoft.com/office/officeart/2008/layout/VerticalCurvedList"/>
    <dgm:cxn modelId="{52672CC0-BC28-423C-B043-A48E8255CD92}" type="presParOf" srcId="{1D9DF929-42BE-4DC2-B6FA-9A4CB69BB109}" destId="{92B04BEE-40CB-4ECD-9910-652387B9BA87}" srcOrd="2" destOrd="0" presId="urn:microsoft.com/office/officeart/2008/layout/VerticalCurvedList"/>
    <dgm:cxn modelId="{8D764A13-1E2A-4D5C-9901-1EAE6C848B86}" type="presParOf" srcId="{1D9DF929-42BE-4DC2-B6FA-9A4CB69BB109}" destId="{366D5705-8832-44D9-9056-947DCFE18C37}" srcOrd="3" destOrd="0" presId="urn:microsoft.com/office/officeart/2008/layout/VerticalCurvedList"/>
    <dgm:cxn modelId="{2462AD67-E060-4DC9-9539-AF3C68537AF8}" type="presParOf" srcId="{A26AA0FD-AC92-4BF8-8EBA-89E1D043ACE9}" destId="{AA2247F6-4F60-4A03-8626-96D3A1F39D55}" srcOrd="1" destOrd="0" presId="urn:microsoft.com/office/officeart/2008/layout/VerticalCurvedList"/>
    <dgm:cxn modelId="{EEB34C26-47ED-438B-BFAC-98D69A1EBF83}" type="presParOf" srcId="{A26AA0FD-AC92-4BF8-8EBA-89E1D043ACE9}" destId="{C5A99CFF-C6DB-4777-ADEC-FD0CC69749A4}" srcOrd="2" destOrd="0" presId="urn:microsoft.com/office/officeart/2008/layout/VerticalCurvedList"/>
    <dgm:cxn modelId="{96D3F8FD-41E6-47A0-8056-AAD5B948909F}" type="presParOf" srcId="{C5A99CFF-C6DB-4777-ADEC-FD0CC69749A4}" destId="{EB2A158E-AE1A-4837-BEEE-D024195B8C87}" srcOrd="0" destOrd="0" presId="urn:microsoft.com/office/officeart/2008/layout/VerticalCurvedList"/>
    <dgm:cxn modelId="{3E106FFD-602C-4D98-8310-0E54277B6C65}" type="presParOf" srcId="{A26AA0FD-AC92-4BF8-8EBA-89E1D043ACE9}" destId="{C8CFF112-F373-4EE2-B34C-7D2BA11F659F}" srcOrd="3" destOrd="0" presId="urn:microsoft.com/office/officeart/2008/layout/VerticalCurvedList"/>
    <dgm:cxn modelId="{A55A06A1-F11A-423E-9809-A34E2EC11F6B}" type="presParOf" srcId="{A26AA0FD-AC92-4BF8-8EBA-89E1D043ACE9}" destId="{BB8F5D46-68C2-445A-AE28-9A3F945CD21B}" srcOrd="4" destOrd="0" presId="urn:microsoft.com/office/officeart/2008/layout/VerticalCurvedList"/>
    <dgm:cxn modelId="{7C48DFD6-F9A3-4418-9664-A1DB0BBD0247}" type="presParOf" srcId="{BB8F5D46-68C2-445A-AE28-9A3F945CD21B}" destId="{4E51FF61-CA40-492D-9033-6912CDA38C04}" srcOrd="0" destOrd="0" presId="urn:microsoft.com/office/officeart/2008/layout/VerticalCurvedList"/>
    <dgm:cxn modelId="{DE44D0DD-5978-4354-85BF-6D42DD132C98}" type="presParOf" srcId="{A26AA0FD-AC92-4BF8-8EBA-89E1D043ACE9}" destId="{76D2C265-E2A3-4088-96F4-FBA5A4B40DCE}" srcOrd="5" destOrd="0" presId="urn:microsoft.com/office/officeart/2008/layout/VerticalCurvedList"/>
    <dgm:cxn modelId="{1A164805-0648-4F45-9B29-F35CE136E856}" type="presParOf" srcId="{A26AA0FD-AC92-4BF8-8EBA-89E1D043ACE9}" destId="{D31746F0-3102-4BDE-BD4A-AAE05A79B61C}" srcOrd="6" destOrd="0" presId="urn:microsoft.com/office/officeart/2008/layout/VerticalCurvedList"/>
    <dgm:cxn modelId="{E8CCC9C8-6463-4974-9B14-589729435A47}" type="presParOf" srcId="{D31746F0-3102-4BDE-BD4A-AAE05A79B61C}" destId="{7B1ABCD9-88A7-4281-A85D-FC6F8B780E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9B37C5-E0A3-4678-822E-915FA17DDFE2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15A6BB4-6BD6-485D-9823-30CDFEB47AC1}">
      <dgm:prSet phldrT="[Text]"/>
      <dgm:spPr/>
      <dgm:t>
        <a:bodyPr/>
        <a:lstStyle/>
        <a:p>
          <a:r>
            <a:rPr lang="en-US" dirty="0" smtClean="0"/>
            <a:t>Structured Databases</a:t>
          </a:r>
          <a:endParaRPr lang="en-US" dirty="0"/>
        </a:p>
      </dgm:t>
    </dgm:pt>
    <dgm:pt modelId="{D4241B8C-E003-401E-8A29-AF5614F4C884}" type="parTrans" cxnId="{FD080AEF-7EE9-49CB-9E34-86E71C29D16C}">
      <dgm:prSet/>
      <dgm:spPr/>
      <dgm:t>
        <a:bodyPr/>
        <a:lstStyle/>
        <a:p>
          <a:endParaRPr lang="en-US"/>
        </a:p>
      </dgm:t>
    </dgm:pt>
    <dgm:pt modelId="{2AB92CB7-2840-4A8E-992F-6D92C42D874D}" type="sibTrans" cxnId="{FD080AEF-7EE9-49CB-9E34-86E71C29D16C}">
      <dgm:prSet/>
      <dgm:spPr/>
      <dgm:t>
        <a:bodyPr/>
        <a:lstStyle/>
        <a:p>
          <a:endParaRPr lang="en-US"/>
        </a:p>
      </dgm:t>
    </dgm:pt>
    <dgm:pt modelId="{94D9A7BA-7DD3-4932-87D1-A398865F322D}">
      <dgm:prSet phldrT="[Text]" custT="1"/>
      <dgm:spPr/>
      <dgm:t>
        <a:bodyPr/>
        <a:lstStyle/>
        <a:p>
          <a:r>
            <a:rPr lang="en-US" sz="1200" dirty="0" err="1" smtClean="0"/>
            <a:t>Eudra</a:t>
          </a:r>
          <a:r>
            <a:rPr lang="en-US" sz="1200" dirty="0" smtClean="0"/>
            <a:t> Vigilance (EMA)</a:t>
          </a:r>
          <a:endParaRPr lang="en-US" sz="1200" dirty="0"/>
        </a:p>
      </dgm:t>
    </dgm:pt>
    <dgm:pt modelId="{868662FC-70FA-466C-9D12-4F863FAD638D}" type="parTrans" cxnId="{3A213462-8DFE-4268-B1D1-EF2F054F6DC6}">
      <dgm:prSet/>
      <dgm:spPr/>
      <dgm:t>
        <a:bodyPr/>
        <a:lstStyle/>
        <a:p>
          <a:endParaRPr lang="en-US"/>
        </a:p>
      </dgm:t>
    </dgm:pt>
    <dgm:pt modelId="{9BC39C75-B4A0-4DF7-B5C7-91AF055DC403}" type="sibTrans" cxnId="{3A213462-8DFE-4268-B1D1-EF2F054F6DC6}">
      <dgm:prSet/>
      <dgm:spPr/>
      <dgm:t>
        <a:bodyPr/>
        <a:lstStyle/>
        <a:p>
          <a:endParaRPr lang="en-US"/>
        </a:p>
      </dgm:t>
    </dgm:pt>
    <dgm:pt modelId="{514FB302-48FB-42D1-9C94-5E7641CD7170}">
      <dgm:prSet phldrT="[Text]" custT="1"/>
      <dgm:spPr/>
      <dgm:t>
        <a:bodyPr/>
        <a:lstStyle/>
        <a:p>
          <a:r>
            <a:rPr lang="en-US" sz="1100" dirty="0" smtClean="0"/>
            <a:t>Adverse Reaction  Online Database </a:t>
          </a:r>
          <a:r>
            <a:rPr lang="en-US" sz="1050" dirty="0" smtClean="0"/>
            <a:t>(</a:t>
          </a:r>
          <a:r>
            <a:rPr lang="en-US" sz="1050" dirty="0" err="1" smtClean="0"/>
            <a:t>MedEffect</a:t>
          </a:r>
          <a:r>
            <a:rPr lang="en-US" sz="1050" dirty="0" smtClean="0"/>
            <a:t>)</a:t>
          </a:r>
          <a:endParaRPr lang="en-US" sz="1050" dirty="0"/>
        </a:p>
      </dgm:t>
    </dgm:pt>
    <dgm:pt modelId="{118A4FD0-AD0D-4F9A-A53C-6F65480C7F6B}" type="parTrans" cxnId="{1856C776-35B4-437E-B1F1-633A37FAEA4C}">
      <dgm:prSet/>
      <dgm:spPr/>
      <dgm:t>
        <a:bodyPr/>
        <a:lstStyle/>
        <a:p>
          <a:endParaRPr lang="en-US"/>
        </a:p>
      </dgm:t>
    </dgm:pt>
    <dgm:pt modelId="{56DB7342-4DC3-44D6-890A-DFA17CB8539C}" type="sibTrans" cxnId="{1856C776-35B4-437E-B1F1-633A37FAEA4C}">
      <dgm:prSet/>
      <dgm:spPr/>
      <dgm:t>
        <a:bodyPr/>
        <a:lstStyle/>
        <a:p>
          <a:endParaRPr lang="en-US"/>
        </a:p>
      </dgm:t>
    </dgm:pt>
    <dgm:pt modelId="{0709FC4F-CE7B-45E7-9485-FA9771F7AE29}">
      <dgm:prSet phldrT="[Text]" custT="1"/>
      <dgm:spPr/>
      <dgm:t>
        <a:bodyPr/>
        <a:lstStyle/>
        <a:p>
          <a:r>
            <a:rPr lang="en-US" sz="1200" dirty="0" smtClean="0"/>
            <a:t>FAERS (FDA)</a:t>
          </a:r>
          <a:endParaRPr lang="en-US" sz="1200" dirty="0"/>
        </a:p>
      </dgm:t>
    </dgm:pt>
    <dgm:pt modelId="{DA947357-C87A-408F-BB73-D0580E97BB0B}" type="parTrans" cxnId="{D32CA92D-1B87-4338-A90D-E0C4C2D2CE30}">
      <dgm:prSet/>
      <dgm:spPr/>
      <dgm:t>
        <a:bodyPr/>
        <a:lstStyle/>
        <a:p>
          <a:endParaRPr lang="en-US"/>
        </a:p>
      </dgm:t>
    </dgm:pt>
    <dgm:pt modelId="{25AA09D6-05B4-4865-88BE-68E02E822913}" type="sibTrans" cxnId="{D32CA92D-1B87-4338-A90D-E0C4C2D2CE30}">
      <dgm:prSet/>
      <dgm:spPr/>
      <dgm:t>
        <a:bodyPr/>
        <a:lstStyle/>
        <a:p>
          <a:endParaRPr lang="en-US"/>
        </a:p>
      </dgm:t>
    </dgm:pt>
    <dgm:pt modelId="{85059377-C2F4-457E-8B43-1D18FD4C0EB8}" type="pres">
      <dgm:prSet presAssocID="{829B37C5-E0A3-4678-822E-915FA17DDFE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33B886-F501-421A-AEE8-0BC37E4CED3F}" type="pres">
      <dgm:prSet presAssocID="{F15A6BB4-6BD6-485D-9823-30CDFEB47AC1}" presName="centerShape" presStyleLbl="node0" presStyleIdx="0" presStyleCnt="1"/>
      <dgm:spPr/>
      <dgm:t>
        <a:bodyPr/>
        <a:lstStyle/>
        <a:p>
          <a:endParaRPr lang="en-US"/>
        </a:p>
      </dgm:t>
    </dgm:pt>
    <dgm:pt modelId="{C2F4F67C-8615-4C48-87E9-D853C0607234}" type="pres">
      <dgm:prSet presAssocID="{0709FC4F-CE7B-45E7-9485-FA9771F7AE2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0D2ED-A713-48F3-B609-734AB4ECE015}" type="pres">
      <dgm:prSet presAssocID="{0709FC4F-CE7B-45E7-9485-FA9771F7AE29}" presName="dummy" presStyleCnt="0"/>
      <dgm:spPr/>
    </dgm:pt>
    <dgm:pt modelId="{3602F1DA-D1E5-4A82-9655-C121B0595FE5}" type="pres">
      <dgm:prSet presAssocID="{25AA09D6-05B4-4865-88BE-68E02E82291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459C41E-6212-47D1-AE8A-DE1D29B58DE9}" type="pres">
      <dgm:prSet presAssocID="{94D9A7BA-7DD3-4932-87D1-A398865F322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F4EA0-ED99-4996-908A-E1621897A499}" type="pres">
      <dgm:prSet presAssocID="{94D9A7BA-7DD3-4932-87D1-A398865F322D}" presName="dummy" presStyleCnt="0"/>
      <dgm:spPr/>
    </dgm:pt>
    <dgm:pt modelId="{3B19699D-DD10-4421-9B75-413375FB26CA}" type="pres">
      <dgm:prSet presAssocID="{9BC39C75-B4A0-4DF7-B5C7-91AF055DC40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A8C591C-B005-4EB7-827E-F05470AD33AA}" type="pres">
      <dgm:prSet presAssocID="{514FB302-48FB-42D1-9C94-5E7641CD717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A3905-5DAD-490A-9D9D-013764123207}" type="pres">
      <dgm:prSet presAssocID="{514FB302-48FB-42D1-9C94-5E7641CD7170}" presName="dummy" presStyleCnt="0"/>
      <dgm:spPr/>
    </dgm:pt>
    <dgm:pt modelId="{AFDB1818-E493-47E6-AA22-97B2A375F369}" type="pres">
      <dgm:prSet presAssocID="{56DB7342-4DC3-44D6-890A-DFA17CB8539C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856C776-35B4-437E-B1F1-633A37FAEA4C}" srcId="{F15A6BB4-6BD6-485D-9823-30CDFEB47AC1}" destId="{514FB302-48FB-42D1-9C94-5E7641CD7170}" srcOrd="2" destOrd="0" parTransId="{118A4FD0-AD0D-4F9A-A53C-6F65480C7F6B}" sibTransId="{56DB7342-4DC3-44D6-890A-DFA17CB8539C}"/>
    <dgm:cxn modelId="{D32CA92D-1B87-4338-A90D-E0C4C2D2CE30}" srcId="{F15A6BB4-6BD6-485D-9823-30CDFEB47AC1}" destId="{0709FC4F-CE7B-45E7-9485-FA9771F7AE29}" srcOrd="0" destOrd="0" parTransId="{DA947357-C87A-408F-BB73-D0580E97BB0B}" sibTransId="{25AA09D6-05B4-4865-88BE-68E02E822913}"/>
    <dgm:cxn modelId="{3A213462-8DFE-4268-B1D1-EF2F054F6DC6}" srcId="{F15A6BB4-6BD6-485D-9823-30CDFEB47AC1}" destId="{94D9A7BA-7DD3-4932-87D1-A398865F322D}" srcOrd="1" destOrd="0" parTransId="{868662FC-70FA-466C-9D12-4F863FAD638D}" sibTransId="{9BC39C75-B4A0-4DF7-B5C7-91AF055DC403}"/>
    <dgm:cxn modelId="{0AB083D0-2AAB-4AEB-B756-ABB42FCB046D}" type="presOf" srcId="{0709FC4F-CE7B-45E7-9485-FA9771F7AE29}" destId="{C2F4F67C-8615-4C48-87E9-D853C0607234}" srcOrd="0" destOrd="0" presId="urn:microsoft.com/office/officeart/2005/8/layout/radial6"/>
    <dgm:cxn modelId="{5F6E7C6A-091B-4AB5-887C-1C1EF0ABC99D}" type="presOf" srcId="{F15A6BB4-6BD6-485D-9823-30CDFEB47AC1}" destId="{D733B886-F501-421A-AEE8-0BC37E4CED3F}" srcOrd="0" destOrd="0" presId="urn:microsoft.com/office/officeart/2005/8/layout/radial6"/>
    <dgm:cxn modelId="{9C375407-DCDB-4E24-8FA2-DD7D0B556D47}" type="presOf" srcId="{9BC39C75-B4A0-4DF7-B5C7-91AF055DC403}" destId="{3B19699D-DD10-4421-9B75-413375FB26CA}" srcOrd="0" destOrd="0" presId="urn:microsoft.com/office/officeart/2005/8/layout/radial6"/>
    <dgm:cxn modelId="{A7124932-AAF7-4084-8F42-1705B30EEC70}" type="presOf" srcId="{829B37C5-E0A3-4678-822E-915FA17DDFE2}" destId="{85059377-C2F4-457E-8B43-1D18FD4C0EB8}" srcOrd="0" destOrd="0" presId="urn:microsoft.com/office/officeart/2005/8/layout/radial6"/>
    <dgm:cxn modelId="{899EAE43-D68C-4098-82E7-D4029514C24D}" type="presOf" srcId="{25AA09D6-05B4-4865-88BE-68E02E822913}" destId="{3602F1DA-D1E5-4A82-9655-C121B0595FE5}" srcOrd="0" destOrd="0" presId="urn:microsoft.com/office/officeart/2005/8/layout/radial6"/>
    <dgm:cxn modelId="{BA6BB955-5DAB-488E-A917-DEF934666C5D}" type="presOf" srcId="{94D9A7BA-7DD3-4932-87D1-A398865F322D}" destId="{4459C41E-6212-47D1-AE8A-DE1D29B58DE9}" srcOrd="0" destOrd="0" presId="urn:microsoft.com/office/officeart/2005/8/layout/radial6"/>
    <dgm:cxn modelId="{FD080AEF-7EE9-49CB-9E34-86E71C29D16C}" srcId="{829B37C5-E0A3-4678-822E-915FA17DDFE2}" destId="{F15A6BB4-6BD6-485D-9823-30CDFEB47AC1}" srcOrd="0" destOrd="0" parTransId="{D4241B8C-E003-401E-8A29-AF5614F4C884}" sibTransId="{2AB92CB7-2840-4A8E-992F-6D92C42D874D}"/>
    <dgm:cxn modelId="{FA0E1482-B15D-441A-AC9B-649D1B196F91}" type="presOf" srcId="{514FB302-48FB-42D1-9C94-5E7641CD7170}" destId="{1A8C591C-B005-4EB7-827E-F05470AD33AA}" srcOrd="0" destOrd="0" presId="urn:microsoft.com/office/officeart/2005/8/layout/radial6"/>
    <dgm:cxn modelId="{84D5A5BA-7321-4301-9ADE-798C29345B03}" type="presOf" srcId="{56DB7342-4DC3-44D6-890A-DFA17CB8539C}" destId="{AFDB1818-E493-47E6-AA22-97B2A375F369}" srcOrd="0" destOrd="0" presId="urn:microsoft.com/office/officeart/2005/8/layout/radial6"/>
    <dgm:cxn modelId="{9139FD37-E148-4DC6-BF1E-CFD947D087E9}" type="presParOf" srcId="{85059377-C2F4-457E-8B43-1D18FD4C0EB8}" destId="{D733B886-F501-421A-AEE8-0BC37E4CED3F}" srcOrd="0" destOrd="0" presId="urn:microsoft.com/office/officeart/2005/8/layout/radial6"/>
    <dgm:cxn modelId="{CD4A97C4-4695-4820-93D8-785868611A12}" type="presParOf" srcId="{85059377-C2F4-457E-8B43-1D18FD4C0EB8}" destId="{C2F4F67C-8615-4C48-87E9-D853C0607234}" srcOrd="1" destOrd="0" presId="urn:microsoft.com/office/officeart/2005/8/layout/radial6"/>
    <dgm:cxn modelId="{CF209736-E5B3-4E73-B913-9BC5159CF6BB}" type="presParOf" srcId="{85059377-C2F4-457E-8B43-1D18FD4C0EB8}" destId="{8D80D2ED-A713-48F3-B609-734AB4ECE015}" srcOrd="2" destOrd="0" presId="urn:microsoft.com/office/officeart/2005/8/layout/radial6"/>
    <dgm:cxn modelId="{C1B1335B-B936-4006-9550-14CE4BEF00DC}" type="presParOf" srcId="{85059377-C2F4-457E-8B43-1D18FD4C0EB8}" destId="{3602F1DA-D1E5-4A82-9655-C121B0595FE5}" srcOrd="3" destOrd="0" presId="urn:microsoft.com/office/officeart/2005/8/layout/radial6"/>
    <dgm:cxn modelId="{66126822-031C-4B58-9048-5A73B00C5AF8}" type="presParOf" srcId="{85059377-C2F4-457E-8B43-1D18FD4C0EB8}" destId="{4459C41E-6212-47D1-AE8A-DE1D29B58DE9}" srcOrd="4" destOrd="0" presId="urn:microsoft.com/office/officeart/2005/8/layout/radial6"/>
    <dgm:cxn modelId="{556452A4-7AB4-4E05-ABC3-E71B1CAB4E03}" type="presParOf" srcId="{85059377-C2F4-457E-8B43-1D18FD4C0EB8}" destId="{435F4EA0-ED99-4996-908A-E1621897A499}" srcOrd="5" destOrd="0" presId="urn:microsoft.com/office/officeart/2005/8/layout/radial6"/>
    <dgm:cxn modelId="{439C3DEE-33D9-454E-94BF-9D643F50B33E}" type="presParOf" srcId="{85059377-C2F4-457E-8B43-1D18FD4C0EB8}" destId="{3B19699D-DD10-4421-9B75-413375FB26CA}" srcOrd="6" destOrd="0" presId="urn:microsoft.com/office/officeart/2005/8/layout/radial6"/>
    <dgm:cxn modelId="{73354B27-B6D4-4D19-B260-973B722C3DF1}" type="presParOf" srcId="{85059377-C2F4-457E-8B43-1D18FD4C0EB8}" destId="{1A8C591C-B005-4EB7-827E-F05470AD33AA}" srcOrd="7" destOrd="0" presId="urn:microsoft.com/office/officeart/2005/8/layout/radial6"/>
    <dgm:cxn modelId="{486B3B4A-FD9E-4275-8A00-5E06CAECB67A}" type="presParOf" srcId="{85059377-C2F4-457E-8B43-1D18FD4C0EB8}" destId="{0B1A3905-5DAD-490A-9D9D-013764123207}" srcOrd="8" destOrd="0" presId="urn:microsoft.com/office/officeart/2005/8/layout/radial6"/>
    <dgm:cxn modelId="{1537E8F3-3003-4AB6-B568-49EC65F5A2E6}" type="presParOf" srcId="{85059377-C2F4-457E-8B43-1D18FD4C0EB8}" destId="{AFDB1818-E493-47E6-AA22-97B2A375F369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7B10D8-8013-4017-AE69-950F04E42D31}" type="doc">
      <dgm:prSet loTypeId="urn:microsoft.com/office/officeart/2011/layout/Circle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C159ECE-0946-4841-9BF4-03EA547C5F7C}">
      <dgm:prSet phldrT="[Text]"/>
      <dgm:spPr/>
      <dgm:t>
        <a:bodyPr/>
        <a:lstStyle/>
        <a:p>
          <a:r>
            <a:rPr lang="en-US" dirty="0" smtClean="0"/>
            <a:t>Lexicons &amp; Gazetteers</a:t>
          </a:r>
          <a:endParaRPr lang="en-US" dirty="0"/>
        </a:p>
      </dgm:t>
    </dgm:pt>
    <dgm:pt modelId="{F21A9411-4083-43F6-8A99-1F73D5301E77}" type="parTrans" cxnId="{332C39E8-A06B-4210-BFF0-11C7E71588DB}">
      <dgm:prSet/>
      <dgm:spPr/>
      <dgm:t>
        <a:bodyPr/>
        <a:lstStyle/>
        <a:p>
          <a:endParaRPr lang="en-US"/>
        </a:p>
      </dgm:t>
    </dgm:pt>
    <dgm:pt modelId="{4A65CB25-8CAF-45EB-882E-9BFD0BDEE134}" type="sibTrans" cxnId="{332C39E8-A06B-4210-BFF0-11C7E71588DB}">
      <dgm:prSet/>
      <dgm:spPr/>
      <dgm:t>
        <a:bodyPr/>
        <a:lstStyle/>
        <a:p>
          <a:endParaRPr lang="en-US"/>
        </a:p>
      </dgm:t>
    </dgm:pt>
    <dgm:pt modelId="{2985AE58-835A-4900-A592-2C549F45EA64}">
      <dgm:prSet phldrT="[Text]"/>
      <dgm:spPr/>
      <dgm:t>
        <a:bodyPr/>
        <a:lstStyle/>
        <a:p>
          <a:r>
            <a:rPr lang="en-US" dirty="0" smtClean="0"/>
            <a:t>Simple Machine Learning</a:t>
          </a:r>
          <a:endParaRPr lang="en-US" dirty="0"/>
        </a:p>
      </dgm:t>
    </dgm:pt>
    <dgm:pt modelId="{610CB6F1-F010-4CC3-BCBD-BBC99D5CBB44}" type="parTrans" cxnId="{2F6A59CE-0816-4A83-855E-F4C82C711981}">
      <dgm:prSet/>
      <dgm:spPr/>
      <dgm:t>
        <a:bodyPr/>
        <a:lstStyle/>
        <a:p>
          <a:endParaRPr lang="en-US"/>
        </a:p>
      </dgm:t>
    </dgm:pt>
    <dgm:pt modelId="{BE70C154-5B8F-4655-9B4D-AD7DDDE08436}" type="sibTrans" cxnId="{2F6A59CE-0816-4A83-855E-F4C82C711981}">
      <dgm:prSet/>
      <dgm:spPr/>
      <dgm:t>
        <a:bodyPr/>
        <a:lstStyle/>
        <a:p>
          <a:endParaRPr lang="en-US"/>
        </a:p>
      </dgm:t>
    </dgm:pt>
    <dgm:pt modelId="{A1C1FEDA-84DB-41F2-BA69-2CFE9FE41E64}">
      <dgm:prSet phldrT="[Text]"/>
      <dgm:spPr/>
      <dgm:t>
        <a:bodyPr/>
        <a:lstStyle/>
        <a:p>
          <a:r>
            <a:rPr lang="en-US" dirty="0" smtClean="0"/>
            <a:t>Neural Network Approaches</a:t>
          </a:r>
          <a:endParaRPr lang="en-US" dirty="0"/>
        </a:p>
      </dgm:t>
    </dgm:pt>
    <dgm:pt modelId="{9DA507DE-4E12-4BBD-8BB3-28C1D656C2C6}" type="parTrans" cxnId="{1421BEA7-802D-421E-9069-69015CB310F9}">
      <dgm:prSet/>
      <dgm:spPr/>
      <dgm:t>
        <a:bodyPr/>
        <a:lstStyle/>
        <a:p>
          <a:endParaRPr lang="en-US"/>
        </a:p>
      </dgm:t>
    </dgm:pt>
    <dgm:pt modelId="{46CDD7F3-B3A2-4324-9A7E-055F437B2659}" type="sibTrans" cxnId="{1421BEA7-802D-421E-9069-69015CB310F9}">
      <dgm:prSet/>
      <dgm:spPr/>
      <dgm:t>
        <a:bodyPr/>
        <a:lstStyle/>
        <a:p>
          <a:endParaRPr lang="en-US"/>
        </a:p>
      </dgm:t>
    </dgm:pt>
    <dgm:pt modelId="{EFB0AA19-DABF-4460-B100-E28C3F692DEF}">
      <dgm:prSet phldrT="[Text]" custT="1"/>
      <dgm:spPr/>
      <dgm:t>
        <a:bodyPr/>
        <a:lstStyle/>
        <a:p>
          <a:r>
            <a:rPr lang="en-US" sz="1400" dirty="0" smtClean="0"/>
            <a:t>Xu </a:t>
          </a:r>
          <a:r>
            <a:rPr lang="en-US" sz="1400" i="1" dirty="0" smtClean="0"/>
            <a:t>et al. </a:t>
          </a:r>
          <a:r>
            <a:rPr lang="en-US" sz="1400" dirty="0" smtClean="0"/>
            <a:t>2012-2014</a:t>
          </a:r>
          <a:r>
            <a:rPr lang="en-US" sz="1400" baseline="30000" dirty="0" smtClean="0"/>
            <a:t>2,3</a:t>
          </a:r>
          <a:endParaRPr lang="en-US" sz="1400" baseline="30000" dirty="0"/>
        </a:p>
      </dgm:t>
    </dgm:pt>
    <dgm:pt modelId="{890B1EA8-CE0C-474E-9F78-079022DDEC79}" type="parTrans" cxnId="{79E7ACDF-5F8A-4F42-8399-FBAB587BB567}">
      <dgm:prSet/>
      <dgm:spPr/>
      <dgm:t>
        <a:bodyPr/>
        <a:lstStyle/>
        <a:p>
          <a:endParaRPr lang="en-US"/>
        </a:p>
      </dgm:t>
    </dgm:pt>
    <dgm:pt modelId="{B3A08EB1-FB30-4667-A83E-827741FD2A9C}" type="sibTrans" cxnId="{79E7ACDF-5F8A-4F42-8399-FBAB587BB567}">
      <dgm:prSet/>
      <dgm:spPr/>
      <dgm:t>
        <a:bodyPr/>
        <a:lstStyle/>
        <a:p>
          <a:endParaRPr lang="en-US"/>
        </a:p>
      </dgm:t>
    </dgm:pt>
    <dgm:pt modelId="{DFD49B86-455F-4EFB-80F5-D81BF370D256}">
      <dgm:prSet phldrT="[Text]" custT="1"/>
      <dgm:spPr/>
      <dgm:t>
        <a:bodyPr/>
        <a:lstStyle/>
        <a:p>
          <a:r>
            <a:rPr lang="en-US" sz="1400" dirty="0" smtClean="0"/>
            <a:t>Gurulingappa </a:t>
          </a:r>
          <a:r>
            <a:rPr lang="en-US" sz="1400" i="1" dirty="0" smtClean="0"/>
            <a:t>et al. </a:t>
          </a:r>
          <a:r>
            <a:rPr lang="en-US" sz="1400" dirty="0" smtClean="0"/>
            <a:t>2012</a:t>
          </a:r>
          <a:r>
            <a:rPr lang="en-US" sz="1400" baseline="30000" dirty="0" smtClean="0"/>
            <a:t>1</a:t>
          </a:r>
          <a:endParaRPr lang="en-US" sz="1500" baseline="30000" dirty="0"/>
        </a:p>
      </dgm:t>
    </dgm:pt>
    <dgm:pt modelId="{E604451A-EA1C-4B7D-A130-8ED9A98B7800}" type="parTrans" cxnId="{04FBAF95-1215-4D99-A768-4486C5E496BE}">
      <dgm:prSet/>
      <dgm:spPr/>
      <dgm:t>
        <a:bodyPr/>
        <a:lstStyle/>
        <a:p>
          <a:endParaRPr lang="en-US"/>
        </a:p>
      </dgm:t>
    </dgm:pt>
    <dgm:pt modelId="{D15DCA5F-0205-44AC-A218-4181DF6F9806}" type="sibTrans" cxnId="{04FBAF95-1215-4D99-A768-4486C5E496BE}">
      <dgm:prSet/>
      <dgm:spPr/>
      <dgm:t>
        <a:bodyPr/>
        <a:lstStyle/>
        <a:p>
          <a:endParaRPr lang="en-US"/>
        </a:p>
      </dgm:t>
    </dgm:pt>
    <dgm:pt modelId="{0B850A20-26BF-4F85-9AB9-E4464DBBDFC2}">
      <dgm:prSet phldrT="[Text]"/>
      <dgm:spPr/>
      <dgm:t>
        <a:bodyPr/>
        <a:lstStyle/>
        <a:p>
          <a:r>
            <a:rPr lang="en-US" dirty="0" smtClean="0"/>
            <a:t>Xu </a:t>
          </a:r>
          <a:r>
            <a:rPr lang="en-US" i="1" dirty="0" smtClean="0"/>
            <a:t>et al. </a:t>
          </a:r>
          <a:r>
            <a:rPr lang="en-US" dirty="0" smtClean="0"/>
            <a:t>2014</a:t>
          </a:r>
          <a:r>
            <a:rPr lang="en-US" baseline="30000" dirty="0" smtClean="0"/>
            <a:t>3</a:t>
          </a:r>
          <a:endParaRPr lang="en-US" baseline="30000" dirty="0"/>
        </a:p>
      </dgm:t>
    </dgm:pt>
    <dgm:pt modelId="{4AC73F38-4682-421A-8B3E-B01BB097879E}" type="parTrans" cxnId="{EB7D0058-7B51-41A5-BB82-B71D849ABF84}">
      <dgm:prSet/>
      <dgm:spPr/>
      <dgm:t>
        <a:bodyPr/>
        <a:lstStyle/>
        <a:p>
          <a:endParaRPr lang="en-US"/>
        </a:p>
      </dgm:t>
    </dgm:pt>
    <dgm:pt modelId="{A26FB411-ABC3-48A9-A0CF-AB535CE61857}" type="sibTrans" cxnId="{EB7D0058-7B51-41A5-BB82-B71D849ABF84}">
      <dgm:prSet/>
      <dgm:spPr/>
      <dgm:t>
        <a:bodyPr/>
        <a:lstStyle/>
        <a:p>
          <a:endParaRPr lang="en-US"/>
        </a:p>
      </dgm:t>
    </dgm:pt>
    <dgm:pt modelId="{EB29EB18-6C1A-4D12-990E-547538A2FFE6}">
      <dgm:prSet phldrT="[Text]"/>
      <dgm:spPr/>
      <dgm:t>
        <a:bodyPr/>
        <a:lstStyle/>
        <a:p>
          <a:r>
            <a:rPr lang="en-US" dirty="0" err="1" smtClean="0"/>
            <a:t>Cañada</a:t>
          </a:r>
          <a:r>
            <a:rPr lang="en-US" dirty="0" smtClean="0"/>
            <a:t> </a:t>
          </a:r>
          <a:r>
            <a:rPr lang="en-US" i="1" dirty="0" smtClean="0"/>
            <a:t>et al. </a:t>
          </a:r>
          <a:r>
            <a:rPr lang="en-US" dirty="0" smtClean="0"/>
            <a:t>2017</a:t>
          </a:r>
          <a:r>
            <a:rPr lang="en-US" baseline="30000" dirty="0" smtClean="0"/>
            <a:t>10</a:t>
          </a:r>
          <a:endParaRPr lang="en-US" baseline="30000" dirty="0"/>
        </a:p>
      </dgm:t>
    </dgm:pt>
    <dgm:pt modelId="{70E907F8-B338-4EC0-9AB1-372F6621F508}" type="parTrans" cxnId="{547B1938-496B-49B0-90F2-DCC46E9E9DF0}">
      <dgm:prSet/>
      <dgm:spPr/>
      <dgm:t>
        <a:bodyPr/>
        <a:lstStyle/>
        <a:p>
          <a:endParaRPr lang="en-US"/>
        </a:p>
      </dgm:t>
    </dgm:pt>
    <dgm:pt modelId="{5420AC4B-457E-42FF-A491-3136BC90B58D}" type="sibTrans" cxnId="{547B1938-496B-49B0-90F2-DCC46E9E9DF0}">
      <dgm:prSet/>
      <dgm:spPr/>
      <dgm:t>
        <a:bodyPr/>
        <a:lstStyle/>
        <a:p>
          <a:endParaRPr lang="en-US"/>
        </a:p>
      </dgm:t>
    </dgm:pt>
    <dgm:pt modelId="{EB217B77-1DEE-4902-8794-E6B87359F651}">
      <dgm:prSet phldrT="[Text]"/>
      <dgm:spPr/>
      <dgm:t>
        <a:bodyPr/>
        <a:lstStyle/>
        <a:p>
          <a:r>
            <a:rPr lang="en-US" dirty="0" err="1" smtClean="0"/>
            <a:t>Sarker</a:t>
          </a:r>
          <a:r>
            <a:rPr lang="en-US" dirty="0" smtClean="0"/>
            <a:t> </a:t>
          </a:r>
          <a:r>
            <a:rPr lang="en-US" i="1" dirty="0" smtClean="0"/>
            <a:t>et al.</a:t>
          </a:r>
          <a:r>
            <a:rPr lang="en-US" dirty="0" smtClean="0"/>
            <a:t> 2014</a:t>
          </a:r>
          <a:r>
            <a:rPr lang="en-US" baseline="30000" dirty="0" smtClean="0"/>
            <a:t>4</a:t>
          </a:r>
          <a:endParaRPr lang="en-US" baseline="30000" dirty="0"/>
        </a:p>
      </dgm:t>
    </dgm:pt>
    <dgm:pt modelId="{A49F4A8B-051E-4F0C-AF54-A5735C9B75A5}" type="parTrans" cxnId="{F878025F-2312-4DE4-8F73-5453D670F585}">
      <dgm:prSet/>
      <dgm:spPr/>
      <dgm:t>
        <a:bodyPr/>
        <a:lstStyle/>
        <a:p>
          <a:endParaRPr lang="en-US"/>
        </a:p>
      </dgm:t>
    </dgm:pt>
    <dgm:pt modelId="{0060B13C-9649-4995-A003-E00F8DECF2D0}" type="sibTrans" cxnId="{F878025F-2312-4DE4-8F73-5453D670F585}">
      <dgm:prSet/>
      <dgm:spPr/>
      <dgm:t>
        <a:bodyPr/>
        <a:lstStyle/>
        <a:p>
          <a:endParaRPr lang="en-US"/>
        </a:p>
      </dgm:t>
    </dgm:pt>
    <dgm:pt modelId="{E15D625B-FB7C-46BA-ADEE-4A18F8780F41}">
      <dgm:prSet phldrT="[Text]"/>
      <dgm:spPr/>
      <dgm:t>
        <a:bodyPr/>
        <a:lstStyle/>
        <a:p>
          <a:r>
            <a:rPr lang="en-US" dirty="0" smtClean="0"/>
            <a:t>Huynh </a:t>
          </a:r>
          <a:r>
            <a:rPr lang="en-US" i="1" dirty="0" smtClean="0"/>
            <a:t>et al.</a:t>
          </a:r>
          <a:r>
            <a:rPr lang="en-US" dirty="0" smtClean="0"/>
            <a:t> 2016</a:t>
          </a:r>
          <a:r>
            <a:rPr lang="en-US" baseline="30000" dirty="0" smtClean="0"/>
            <a:t>5</a:t>
          </a:r>
          <a:endParaRPr lang="en-US" baseline="30000" dirty="0"/>
        </a:p>
      </dgm:t>
    </dgm:pt>
    <dgm:pt modelId="{06B1FA05-5BBA-44B3-8FE1-51881DA1EFBB}" type="parTrans" cxnId="{84AE40FA-E786-40FC-BF63-F6F6FB8CB8BC}">
      <dgm:prSet/>
      <dgm:spPr/>
      <dgm:t>
        <a:bodyPr/>
        <a:lstStyle/>
        <a:p>
          <a:endParaRPr lang="en-US"/>
        </a:p>
      </dgm:t>
    </dgm:pt>
    <dgm:pt modelId="{564E5774-C311-4FDB-86F1-190A3E7018F5}" type="sibTrans" cxnId="{84AE40FA-E786-40FC-BF63-F6F6FB8CB8BC}">
      <dgm:prSet/>
      <dgm:spPr/>
      <dgm:t>
        <a:bodyPr/>
        <a:lstStyle/>
        <a:p>
          <a:endParaRPr lang="en-US"/>
        </a:p>
      </dgm:t>
    </dgm:pt>
    <dgm:pt modelId="{CBA67589-2ABE-4E5F-84FD-62862E64DBD1}">
      <dgm:prSet phldrT="[Text]"/>
      <dgm:spPr/>
      <dgm:t>
        <a:bodyPr/>
        <a:lstStyle/>
        <a:p>
          <a:r>
            <a:rPr lang="en-US" dirty="0" smtClean="0"/>
            <a:t>Li et al. 2015-2017</a:t>
          </a:r>
          <a:r>
            <a:rPr lang="en-US" baseline="30000" dirty="0" smtClean="0"/>
            <a:t>6</a:t>
          </a:r>
          <a:endParaRPr lang="en-US" baseline="30000" dirty="0"/>
        </a:p>
      </dgm:t>
    </dgm:pt>
    <dgm:pt modelId="{8329681B-5255-488D-8C08-CBCEED67989B}" type="parTrans" cxnId="{2C0D1530-4C3C-47E0-8F73-91A45EF1D3FF}">
      <dgm:prSet/>
      <dgm:spPr/>
      <dgm:t>
        <a:bodyPr/>
        <a:lstStyle/>
        <a:p>
          <a:endParaRPr lang="en-US"/>
        </a:p>
      </dgm:t>
    </dgm:pt>
    <dgm:pt modelId="{49150E3C-F8D9-4861-8C7E-B2BA4ADC4132}" type="sibTrans" cxnId="{2C0D1530-4C3C-47E0-8F73-91A45EF1D3FF}">
      <dgm:prSet/>
      <dgm:spPr/>
      <dgm:t>
        <a:bodyPr/>
        <a:lstStyle/>
        <a:p>
          <a:endParaRPr lang="en-US"/>
        </a:p>
      </dgm:t>
    </dgm:pt>
    <dgm:pt modelId="{8E921E58-1A40-4BB3-8F74-3FC125753330}">
      <dgm:prSet phldrT="[Text]"/>
      <dgm:spPr/>
      <dgm:t>
        <a:bodyPr/>
        <a:lstStyle/>
        <a:p>
          <a:r>
            <a:rPr lang="en-US" dirty="0" smtClean="0"/>
            <a:t>Ramamoorthy </a:t>
          </a:r>
          <a:r>
            <a:rPr lang="en-US" i="1" dirty="0" smtClean="0"/>
            <a:t>et al. </a:t>
          </a:r>
          <a:r>
            <a:rPr lang="en-US" dirty="0" smtClean="0"/>
            <a:t>2018</a:t>
          </a:r>
          <a:r>
            <a:rPr lang="en-US" baseline="30000" dirty="0" smtClean="0"/>
            <a:t>9</a:t>
          </a:r>
          <a:endParaRPr lang="en-US" baseline="30000" dirty="0"/>
        </a:p>
      </dgm:t>
    </dgm:pt>
    <dgm:pt modelId="{90A8A534-8092-46D2-A06A-4F567F95E783}" type="parTrans" cxnId="{2CA52319-001E-4DB1-BD76-9AC6480B30B4}">
      <dgm:prSet/>
      <dgm:spPr/>
      <dgm:t>
        <a:bodyPr/>
        <a:lstStyle/>
        <a:p>
          <a:endParaRPr lang="en-US"/>
        </a:p>
      </dgm:t>
    </dgm:pt>
    <dgm:pt modelId="{B04DADFA-BEDB-46BE-B033-3946C8351528}" type="sibTrans" cxnId="{2CA52319-001E-4DB1-BD76-9AC6480B30B4}">
      <dgm:prSet/>
      <dgm:spPr/>
      <dgm:t>
        <a:bodyPr/>
        <a:lstStyle/>
        <a:p>
          <a:endParaRPr lang="en-US"/>
        </a:p>
      </dgm:t>
    </dgm:pt>
    <dgm:pt modelId="{68EE7B7E-76D4-4254-996F-5F78377AAA6E}">
      <dgm:prSet phldrT="[Text]"/>
      <dgm:spPr/>
      <dgm:t>
        <a:bodyPr/>
        <a:lstStyle/>
        <a:p>
          <a:r>
            <a:rPr lang="en-US" dirty="0" smtClean="0"/>
            <a:t>Gupta </a:t>
          </a:r>
          <a:r>
            <a:rPr lang="en-US" i="1" dirty="0" smtClean="0"/>
            <a:t>et al.</a:t>
          </a:r>
          <a:r>
            <a:rPr lang="en-US" dirty="0" smtClean="0"/>
            <a:t> 2017</a:t>
          </a:r>
          <a:r>
            <a:rPr lang="en-US" baseline="30000" dirty="0" smtClean="0"/>
            <a:t>7</a:t>
          </a:r>
          <a:endParaRPr lang="en-US" baseline="30000" dirty="0"/>
        </a:p>
      </dgm:t>
    </dgm:pt>
    <dgm:pt modelId="{A64DAC51-ECFD-4559-B75D-462428F7C334}" type="parTrans" cxnId="{7BE36C49-FF81-4E9B-86DB-C8688B0397F4}">
      <dgm:prSet/>
      <dgm:spPr/>
      <dgm:t>
        <a:bodyPr/>
        <a:lstStyle/>
        <a:p>
          <a:endParaRPr lang="en-US"/>
        </a:p>
      </dgm:t>
    </dgm:pt>
    <dgm:pt modelId="{63F55DE7-BC40-47D9-8FCC-ABDAB43A7355}" type="sibTrans" cxnId="{7BE36C49-FF81-4E9B-86DB-C8688B0397F4}">
      <dgm:prSet/>
      <dgm:spPr/>
      <dgm:t>
        <a:bodyPr/>
        <a:lstStyle/>
        <a:p>
          <a:endParaRPr lang="en-US"/>
        </a:p>
      </dgm:t>
    </dgm:pt>
    <dgm:pt modelId="{ECDFB1FD-791A-4B88-BF16-F12F146197F6}">
      <dgm:prSet phldrT="[Text]"/>
      <dgm:spPr/>
      <dgm:t>
        <a:bodyPr/>
        <a:lstStyle/>
        <a:p>
          <a:r>
            <a:rPr lang="en-US" dirty="0" err="1" smtClean="0"/>
            <a:t>Tafti</a:t>
          </a:r>
          <a:r>
            <a:rPr lang="en-US" dirty="0" smtClean="0"/>
            <a:t> </a:t>
          </a:r>
          <a:r>
            <a:rPr lang="en-US" i="1" dirty="0" smtClean="0"/>
            <a:t>et al. </a:t>
          </a:r>
          <a:r>
            <a:rPr lang="en-US" dirty="0" smtClean="0"/>
            <a:t>2017</a:t>
          </a:r>
          <a:r>
            <a:rPr lang="en-US" baseline="30000" dirty="0" smtClean="0"/>
            <a:t>8</a:t>
          </a:r>
          <a:endParaRPr lang="en-US" baseline="30000" dirty="0"/>
        </a:p>
      </dgm:t>
    </dgm:pt>
    <dgm:pt modelId="{EF88134C-D61F-4605-B25C-EB299A714FA1}" type="parTrans" cxnId="{CA5A778F-01E7-49D5-B33B-7975F44B1C4F}">
      <dgm:prSet/>
      <dgm:spPr/>
      <dgm:t>
        <a:bodyPr/>
        <a:lstStyle/>
        <a:p>
          <a:endParaRPr lang="en-US"/>
        </a:p>
      </dgm:t>
    </dgm:pt>
    <dgm:pt modelId="{BDC4B4A2-2E30-4A4E-96E4-01AED78CA292}" type="sibTrans" cxnId="{CA5A778F-01E7-49D5-B33B-7975F44B1C4F}">
      <dgm:prSet/>
      <dgm:spPr/>
      <dgm:t>
        <a:bodyPr/>
        <a:lstStyle/>
        <a:p>
          <a:endParaRPr lang="en-US"/>
        </a:p>
      </dgm:t>
    </dgm:pt>
    <dgm:pt modelId="{1816329E-3D6F-41CA-A0AE-F2026034637A}" type="pres">
      <dgm:prSet presAssocID="{D67B10D8-8013-4017-AE69-950F04E42D31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229BDD8-1694-4B59-B03C-363D88C2ACD3}" type="pres">
      <dgm:prSet presAssocID="{A1C1FEDA-84DB-41F2-BA69-2CFE9FE41E64}" presName="Accent3" presStyleCnt="0"/>
      <dgm:spPr/>
    </dgm:pt>
    <dgm:pt modelId="{AC87F468-5EAB-4078-B085-C9915465CB18}" type="pres">
      <dgm:prSet presAssocID="{A1C1FEDA-84DB-41F2-BA69-2CFE9FE41E64}" presName="Accent" presStyleLbl="node1" presStyleIdx="0" presStyleCnt="3"/>
      <dgm:spPr/>
    </dgm:pt>
    <dgm:pt modelId="{FDCE6B7B-EDA4-462E-923C-6F556A986788}" type="pres">
      <dgm:prSet presAssocID="{A1C1FEDA-84DB-41F2-BA69-2CFE9FE41E64}" presName="ParentBackground3" presStyleCnt="0"/>
      <dgm:spPr/>
    </dgm:pt>
    <dgm:pt modelId="{130D6254-398D-4A2F-BD6D-F5CA49D5C3DC}" type="pres">
      <dgm:prSet presAssocID="{A1C1FEDA-84DB-41F2-BA69-2CFE9FE41E64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FAD12E88-D34C-4162-BAD1-8C2A2D7529FD}" type="pres">
      <dgm:prSet presAssocID="{A1C1FEDA-84DB-41F2-BA69-2CFE9FE41E64}" presName="Child3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7DD84-BEC5-41CE-BD8E-076488943BE9}" type="pres">
      <dgm:prSet presAssocID="{A1C1FEDA-84DB-41F2-BA69-2CFE9FE41E64}" presName="Parent3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73DCB-9BD5-43E3-A3AE-8D445C5A156E}" type="pres">
      <dgm:prSet presAssocID="{2985AE58-835A-4900-A592-2C549F45EA64}" presName="Accent2" presStyleCnt="0"/>
      <dgm:spPr/>
    </dgm:pt>
    <dgm:pt modelId="{98627165-8D8E-466D-B8F9-0124EAE9AFD9}" type="pres">
      <dgm:prSet presAssocID="{2985AE58-835A-4900-A592-2C549F45EA64}" presName="Accent" presStyleLbl="node1" presStyleIdx="1" presStyleCnt="3"/>
      <dgm:spPr/>
    </dgm:pt>
    <dgm:pt modelId="{FB9ABC2D-C250-42F8-B8B9-35CB058851F2}" type="pres">
      <dgm:prSet presAssocID="{2985AE58-835A-4900-A592-2C549F45EA64}" presName="ParentBackground2" presStyleCnt="0"/>
      <dgm:spPr/>
    </dgm:pt>
    <dgm:pt modelId="{D8524F69-254D-4321-9E89-271170B8F374}" type="pres">
      <dgm:prSet presAssocID="{2985AE58-835A-4900-A592-2C549F45EA64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309B784C-B0E4-4174-9B4A-4086248368E7}" type="pres">
      <dgm:prSet presAssocID="{2985AE58-835A-4900-A592-2C549F45EA64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9AE14-435B-457D-B89B-8890D2FA36C8}" type="pres">
      <dgm:prSet presAssocID="{2985AE58-835A-4900-A592-2C549F45EA6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0381F-8FC8-431B-B3B3-67394809B5EA}" type="pres">
      <dgm:prSet presAssocID="{CC159ECE-0946-4841-9BF4-03EA547C5F7C}" presName="Accent1" presStyleCnt="0"/>
      <dgm:spPr/>
    </dgm:pt>
    <dgm:pt modelId="{C52AD3CA-1406-4738-9049-8323BE49F302}" type="pres">
      <dgm:prSet presAssocID="{CC159ECE-0946-4841-9BF4-03EA547C5F7C}" presName="Accent" presStyleLbl="node1" presStyleIdx="2" presStyleCnt="3"/>
      <dgm:spPr/>
    </dgm:pt>
    <dgm:pt modelId="{C711A7B6-C443-4F26-A4E6-F6A88C4BCDE1}" type="pres">
      <dgm:prSet presAssocID="{CC159ECE-0946-4841-9BF4-03EA547C5F7C}" presName="ParentBackground1" presStyleCnt="0"/>
      <dgm:spPr/>
    </dgm:pt>
    <dgm:pt modelId="{42A6F7AD-757D-4A69-B9D2-EECD49AF2DD8}" type="pres">
      <dgm:prSet presAssocID="{CC159ECE-0946-4841-9BF4-03EA547C5F7C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DE6DD4D6-2EC8-4D53-A55E-1061BE6B55D3}" type="pres">
      <dgm:prSet presAssocID="{CC159ECE-0946-4841-9BF4-03EA547C5F7C}" presName="Child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6A267-0A0D-47CA-A972-3125CB5E98A0}" type="pres">
      <dgm:prSet presAssocID="{CC159ECE-0946-4841-9BF4-03EA547C5F7C}" presName="Parent1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DF68AE-D698-4C2D-B35A-37ABEE0CA892}" type="presOf" srcId="{CC159ECE-0946-4841-9BF4-03EA547C5F7C}" destId="{F726A267-0A0D-47CA-A972-3125CB5E98A0}" srcOrd="1" destOrd="0" presId="urn:microsoft.com/office/officeart/2011/layout/CircleProcess"/>
    <dgm:cxn modelId="{1421BEA7-802D-421E-9069-69015CB310F9}" srcId="{D67B10D8-8013-4017-AE69-950F04E42D31}" destId="{A1C1FEDA-84DB-41F2-BA69-2CFE9FE41E64}" srcOrd="2" destOrd="0" parTransId="{9DA507DE-4E12-4BBD-8BB3-28C1D656C2C6}" sibTransId="{46CDD7F3-B3A2-4324-9A7E-055F437B2659}"/>
    <dgm:cxn modelId="{B3C4B359-2C8E-49A9-A73A-9AD4C3D47A47}" type="presOf" srcId="{2985AE58-835A-4900-A592-2C549F45EA64}" destId="{4499AE14-435B-457D-B89B-8890D2FA36C8}" srcOrd="1" destOrd="0" presId="urn:microsoft.com/office/officeart/2011/layout/CircleProcess"/>
    <dgm:cxn modelId="{F878025F-2312-4DE4-8F73-5453D670F585}" srcId="{2985AE58-835A-4900-A592-2C549F45EA64}" destId="{EB217B77-1DEE-4902-8794-E6B87359F651}" srcOrd="2" destOrd="0" parTransId="{A49F4A8B-051E-4F0C-AF54-A5735C9B75A5}" sibTransId="{0060B13C-9649-4995-A003-E00F8DECF2D0}"/>
    <dgm:cxn modelId="{F3DFAB33-3BF4-4F2F-9114-F8A39FACADAF}" type="presOf" srcId="{0B850A20-26BF-4F85-9AB9-E4464DBBDFC2}" destId="{309B784C-B0E4-4174-9B4A-4086248368E7}" srcOrd="0" destOrd="0" presId="urn:microsoft.com/office/officeart/2011/layout/CircleProcess"/>
    <dgm:cxn modelId="{332C39E8-A06B-4210-BFF0-11C7E71588DB}" srcId="{D67B10D8-8013-4017-AE69-950F04E42D31}" destId="{CC159ECE-0946-4841-9BF4-03EA547C5F7C}" srcOrd="0" destOrd="0" parTransId="{F21A9411-4083-43F6-8A99-1F73D5301E77}" sibTransId="{4A65CB25-8CAF-45EB-882E-9BFD0BDEE134}"/>
    <dgm:cxn modelId="{9DBDDE32-E661-4D85-B7C8-7B19F4BB40DA}" type="presOf" srcId="{8E921E58-1A40-4BB3-8F74-3FC125753330}" destId="{FAD12E88-D34C-4162-BAD1-8C2A2D7529FD}" srcOrd="0" destOrd="4" presId="urn:microsoft.com/office/officeart/2011/layout/CircleProcess"/>
    <dgm:cxn modelId="{2CA52319-001E-4DB1-BD76-9AC6480B30B4}" srcId="{A1C1FEDA-84DB-41F2-BA69-2CFE9FE41E64}" destId="{8E921E58-1A40-4BB3-8F74-3FC125753330}" srcOrd="4" destOrd="0" parTransId="{90A8A534-8092-46D2-A06A-4F567F95E783}" sibTransId="{B04DADFA-BEDB-46BE-B033-3946C8351528}"/>
    <dgm:cxn modelId="{84AE40FA-E786-40FC-BF63-F6F6FB8CB8BC}" srcId="{A1C1FEDA-84DB-41F2-BA69-2CFE9FE41E64}" destId="{E15D625B-FB7C-46BA-ADEE-4A18F8780F41}" srcOrd="0" destOrd="0" parTransId="{06B1FA05-5BBA-44B3-8FE1-51881DA1EFBB}" sibTransId="{564E5774-C311-4FDB-86F1-190A3E7018F5}"/>
    <dgm:cxn modelId="{EB7D0058-7B51-41A5-BB82-B71D849ABF84}" srcId="{2985AE58-835A-4900-A592-2C549F45EA64}" destId="{0B850A20-26BF-4F85-9AB9-E4464DBBDFC2}" srcOrd="0" destOrd="0" parTransId="{4AC73F38-4682-421A-8B3E-B01BB097879E}" sibTransId="{A26FB411-ABC3-48A9-A0CF-AB535CE61857}"/>
    <dgm:cxn modelId="{7BE36C49-FF81-4E9B-86DB-C8688B0397F4}" srcId="{A1C1FEDA-84DB-41F2-BA69-2CFE9FE41E64}" destId="{68EE7B7E-76D4-4254-996F-5F78377AAA6E}" srcOrd="1" destOrd="0" parTransId="{A64DAC51-ECFD-4559-B75D-462428F7C334}" sibTransId="{63F55DE7-BC40-47D9-8FCC-ABDAB43A7355}"/>
    <dgm:cxn modelId="{615719F6-D772-4381-976C-54A456D62740}" type="presOf" srcId="{EB29EB18-6C1A-4D12-990E-547538A2FFE6}" destId="{309B784C-B0E4-4174-9B4A-4086248368E7}" srcOrd="0" destOrd="1" presId="urn:microsoft.com/office/officeart/2011/layout/CircleProcess"/>
    <dgm:cxn modelId="{27568992-74D7-4F49-9AEC-A9D0B5D08D8D}" type="presOf" srcId="{A1C1FEDA-84DB-41F2-BA69-2CFE9FE41E64}" destId="{130D6254-398D-4A2F-BD6D-F5CA49D5C3DC}" srcOrd="0" destOrd="0" presId="urn:microsoft.com/office/officeart/2011/layout/CircleProcess"/>
    <dgm:cxn modelId="{49EB124D-8E1B-4F11-A794-B4394FE9F8BF}" type="presOf" srcId="{68EE7B7E-76D4-4254-996F-5F78377AAA6E}" destId="{FAD12E88-D34C-4162-BAD1-8C2A2D7529FD}" srcOrd="0" destOrd="1" presId="urn:microsoft.com/office/officeart/2011/layout/CircleProcess"/>
    <dgm:cxn modelId="{42EA8C8C-6B68-47FD-B9B0-8157EA325675}" type="presOf" srcId="{A1C1FEDA-84DB-41F2-BA69-2CFE9FE41E64}" destId="{DB17DD84-BEC5-41CE-BD8E-076488943BE9}" srcOrd="1" destOrd="0" presId="urn:microsoft.com/office/officeart/2011/layout/CircleProcess"/>
    <dgm:cxn modelId="{30A0318B-ECD3-4CD1-98E1-E80C3F595344}" type="presOf" srcId="{EFB0AA19-DABF-4460-B100-E28C3F692DEF}" destId="{DE6DD4D6-2EC8-4D53-A55E-1061BE6B55D3}" srcOrd="0" destOrd="0" presId="urn:microsoft.com/office/officeart/2011/layout/CircleProcess"/>
    <dgm:cxn modelId="{9DB0A667-167A-44E0-9CC1-47E7A67343F2}" type="presOf" srcId="{E15D625B-FB7C-46BA-ADEE-4A18F8780F41}" destId="{FAD12E88-D34C-4162-BAD1-8C2A2D7529FD}" srcOrd="0" destOrd="0" presId="urn:microsoft.com/office/officeart/2011/layout/CircleProcess"/>
    <dgm:cxn modelId="{2F6A59CE-0816-4A83-855E-F4C82C711981}" srcId="{D67B10D8-8013-4017-AE69-950F04E42D31}" destId="{2985AE58-835A-4900-A592-2C549F45EA64}" srcOrd="1" destOrd="0" parTransId="{610CB6F1-F010-4CC3-BCBD-BBC99D5CBB44}" sibTransId="{BE70C154-5B8F-4655-9B4D-AD7DDDE08436}"/>
    <dgm:cxn modelId="{124270F2-1449-4446-BAA8-7377343011A2}" type="presOf" srcId="{2985AE58-835A-4900-A592-2C549F45EA64}" destId="{D8524F69-254D-4321-9E89-271170B8F374}" srcOrd="0" destOrd="0" presId="urn:microsoft.com/office/officeart/2011/layout/CircleProcess"/>
    <dgm:cxn modelId="{547B1938-496B-49B0-90F2-DCC46E9E9DF0}" srcId="{2985AE58-835A-4900-A592-2C549F45EA64}" destId="{EB29EB18-6C1A-4D12-990E-547538A2FFE6}" srcOrd="1" destOrd="0" parTransId="{70E907F8-B338-4EC0-9AB1-372F6621F508}" sibTransId="{5420AC4B-457E-42FF-A491-3136BC90B58D}"/>
    <dgm:cxn modelId="{68A568CA-88B0-4D44-9003-831538D935EE}" type="presOf" srcId="{CC159ECE-0946-4841-9BF4-03EA547C5F7C}" destId="{42A6F7AD-757D-4A69-B9D2-EECD49AF2DD8}" srcOrd="0" destOrd="0" presId="urn:microsoft.com/office/officeart/2011/layout/CircleProcess"/>
    <dgm:cxn modelId="{F06915FD-F462-4B6B-B6D7-E728FB0FC8AA}" type="presOf" srcId="{CBA67589-2ABE-4E5F-84FD-62862E64DBD1}" destId="{FAD12E88-D34C-4162-BAD1-8C2A2D7529FD}" srcOrd="0" destOrd="3" presId="urn:microsoft.com/office/officeart/2011/layout/CircleProcess"/>
    <dgm:cxn modelId="{9647DDF2-2BC7-4D89-A0FC-8253CA153066}" type="presOf" srcId="{ECDFB1FD-791A-4B88-BF16-F12F146197F6}" destId="{FAD12E88-D34C-4162-BAD1-8C2A2D7529FD}" srcOrd="0" destOrd="2" presId="urn:microsoft.com/office/officeart/2011/layout/CircleProcess"/>
    <dgm:cxn modelId="{A78BCDEE-59FC-4A74-ACB2-D5F579C52831}" type="presOf" srcId="{DFD49B86-455F-4EFB-80F5-D81BF370D256}" destId="{DE6DD4D6-2EC8-4D53-A55E-1061BE6B55D3}" srcOrd="0" destOrd="1" presId="urn:microsoft.com/office/officeart/2011/layout/CircleProcess"/>
    <dgm:cxn modelId="{69770A43-489B-4630-AA59-D87E0435874E}" type="presOf" srcId="{EB217B77-1DEE-4902-8794-E6B87359F651}" destId="{309B784C-B0E4-4174-9B4A-4086248368E7}" srcOrd="0" destOrd="2" presId="urn:microsoft.com/office/officeart/2011/layout/CircleProcess"/>
    <dgm:cxn modelId="{2C0D1530-4C3C-47E0-8F73-91A45EF1D3FF}" srcId="{A1C1FEDA-84DB-41F2-BA69-2CFE9FE41E64}" destId="{CBA67589-2ABE-4E5F-84FD-62862E64DBD1}" srcOrd="3" destOrd="0" parTransId="{8329681B-5255-488D-8C08-CBCEED67989B}" sibTransId="{49150E3C-F8D9-4861-8C7E-B2BA4ADC4132}"/>
    <dgm:cxn modelId="{CA5A778F-01E7-49D5-B33B-7975F44B1C4F}" srcId="{A1C1FEDA-84DB-41F2-BA69-2CFE9FE41E64}" destId="{ECDFB1FD-791A-4B88-BF16-F12F146197F6}" srcOrd="2" destOrd="0" parTransId="{EF88134C-D61F-4605-B25C-EB299A714FA1}" sibTransId="{BDC4B4A2-2E30-4A4E-96E4-01AED78CA292}"/>
    <dgm:cxn modelId="{BA189035-DEEA-4E18-A36B-6DEA22291236}" type="presOf" srcId="{D67B10D8-8013-4017-AE69-950F04E42D31}" destId="{1816329E-3D6F-41CA-A0AE-F2026034637A}" srcOrd="0" destOrd="0" presId="urn:microsoft.com/office/officeart/2011/layout/CircleProcess"/>
    <dgm:cxn modelId="{79E7ACDF-5F8A-4F42-8399-FBAB587BB567}" srcId="{CC159ECE-0946-4841-9BF4-03EA547C5F7C}" destId="{EFB0AA19-DABF-4460-B100-E28C3F692DEF}" srcOrd="0" destOrd="0" parTransId="{890B1EA8-CE0C-474E-9F78-079022DDEC79}" sibTransId="{B3A08EB1-FB30-4667-A83E-827741FD2A9C}"/>
    <dgm:cxn modelId="{04FBAF95-1215-4D99-A768-4486C5E496BE}" srcId="{CC159ECE-0946-4841-9BF4-03EA547C5F7C}" destId="{DFD49B86-455F-4EFB-80F5-D81BF370D256}" srcOrd="1" destOrd="0" parTransId="{E604451A-EA1C-4B7D-A130-8ED9A98B7800}" sibTransId="{D15DCA5F-0205-44AC-A218-4181DF6F9806}"/>
    <dgm:cxn modelId="{829BAE76-8997-4ED0-8B82-95C93023C17C}" type="presParOf" srcId="{1816329E-3D6F-41CA-A0AE-F2026034637A}" destId="{1229BDD8-1694-4B59-B03C-363D88C2ACD3}" srcOrd="0" destOrd="0" presId="urn:microsoft.com/office/officeart/2011/layout/CircleProcess"/>
    <dgm:cxn modelId="{30D3B815-3D49-4C97-B0FD-E27753C9BA34}" type="presParOf" srcId="{1229BDD8-1694-4B59-B03C-363D88C2ACD3}" destId="{AC87F468-5EAB-4078-B085-C9915465CB18}" srcOrd="0" destOrd="0" presId="urn:microsoft.com/office/officeart/2011/layout/CircleProcess"/>
    <dgm:cxn modelId="{345E6BF3-3EEF-4F05-B74E-AB0EE1A1F16D}" type="presParOf" srcId="{1816329E-3D6F-41CA-A0AE-F2026034637A}" destId="{FDCE6B7B-EDA4-462E-923C-6F556A986788}" srcOrd="1" destOrd="0" presId="urn:microsoft.com/office/officeart/2011/layout/CircleProcess"/>
    <dgm:cxn modelId="{175B645F-AF5D-4D78-9D9E-3663F5E37331}" type="presParOf" srcId="{FDCE6B7B-EDA4-462E-923C-6F556A986788}" destId="{130D6254-398D-4A2F-BD6D-F5CA49D5C3DC}" srcOrd="0" destOrd="0" presId="urn:microsoft.com/office/officeart/2011/layout/CircleProcess"/>
    <dgm:cxn modelId="{05C9FEDF-B646-4F45-A0AC-45199F295FB2}" type="presParOf" srcId="{1816329E-3D6F-41CA-A0AE-F2026034637A}" destId="{FAD12E88-D34C-4162-BAD1-8C2A2D7529FD}" srcOrd="2" destOrd="0" presId="urn:microsoft.com/office/officeart/2011/layout/CircleProcess"/>
    <dgm:cxn modelId="{0945B244-160B-4F56-91A9-55EAF1172107}" type="presParOf" srcId="{1816329E-3D6F-41CA-A0AE-F2026034637A}" destId="{DB17DD84-BEC5-41CE-BD8E-076488943BE9}" srcOrd="3" destOrd="0" presId="urn:microsoft.com/office/officeart/2011/layout/CircleProcess"/>
    <dgm:cxn modelId="{B2B960F4-15F9-4EFA-BA88-960CFF6CA53C}" type="presParOf" srcId="{1816329E-3D6F-41CA-A0AE-F2026034637A}" destId="{B1D73DCB-9BD5-43E3-A3AE-8D445C5A156E}" srcOrd="4" destOrd="0" presId="urn:microsoft.com/office/officeart/2011/layout/CircleProcess"/>
    <dgm:cxn modelId="{299B23ED-44F0-4FEA-A64A-64DE8F112ACE}" type="presParOf" srcId="{B1D73DCB-9BD5-43E3-A3AE-8D445C5A156E}" destId="{98627165-8D8E-466D-B8F9-0124EAE9AFD9}" srcOrd="0" destOrd="0" presId="urn:microsoft.com/office/officeart/2011/layout/CircleProcess"/>
    <dgm:cxn modelId="{C8700F24-2433-49C8-B955-B93550B4006A}" type="presParOf" srcId="{1816329E-3D6F-41CA-A0AE-F2026034637A}" destId="{FB9ABC2D-C250-42F8-B8B9-35CB058851F2}" srcOrd="5" destOrd="0" presId="urn:microsoft.com/office/officeart/2011/layout/CircleProcess"/>
    <dgm:cxn modelId="{DD93C3AD-BC60-4F89-AB43-FACD7B3B2D71}" type="presParOf" srcId="{FB9ABC2D-C250-42F8-B8B9-35CB058851F2}" destId="{D8524F69-254D-4321-9E89-271170B8F374}" srcOrd="0" destOrd="0" presId="urn:microsoft.com/office/officeart/2011/layout/CircleProcess"/>
    <dgm:cxn modelId="{1962B7FE-1965-4043-A0D9-B0D377AD4F64}" type="presParOf" srcId="{1816329E-3D6F-41CA-A0AE-F2026034637A}" destId="{309B784C-B0E4-4174-9B4A-4086248368E7}" srcOrd="6" destOrd="0" presId="urn:microsoft.com/office/officeart/2011/layout/CircleProcess"/>
    <dgm:cxn modelId="{119E1000-3E8F-48AB-B48C-CAA954B3052A}" type="presParOf" srcId="{1816329E-3D6F-41CA-A0AE-F2026034637A}" destId="{4499AE14-435B-457D-B89B-8890D2FA36C8}" srcOrd="7" destOrd="0" presId="urn:microsoft.com/office/officeart/2011/layout/CircleProcess"/>
    <dgm:cxn modelId="{087C10E2-F50D-443F-81CA-07BEAA0BBF44}" type="presParOf" srcId="{1816329E-3D6F-41CA-A0AE-F2026034637A}" destId="{AA40381F-8FC8-431B-B3B3-67394809B5EA}" srcOrd="8" destOrd="0" presId="urn:microsoft.com/office/officeart/2011/layout/CircleProcess"/>
    <dgm:cxn modelId="{A49FD498-86B2-4D02-A499-11D580A76E02}" type="presParOf" srcId="{AA40381F-8FC8-431B-B3B3-67394809B5EA}" destId="{C52AD3CA-1406-4738-9049-8323BE49F302}" srcOrd="0" destOrd="0" presId="urn:microsoft.com/office/officeart/2011/layout/CircleProcess"/>
    <dgm:cxn modelId="{BC0CE0E3-0FC3-4730-AB32-12A068CDAD7B}" type="presParOf" srcId="{1816329E-3D6F-41CA-A0AE-F2026034637A}" destId="{C711A7B6-C443-4F26-A4E6-F6A88C4BCDE1}" srcOrd="9" destOrd="0" presId="urn:microsoft.com/office/officeart/2011/layout/CircleProcess"/>
    <dgm:cxn modelId="{B19D1446-C7F6-4C83-8EB8-BA8341D870EE}" type="presParOf" srcId="{C711A7B6-C443-4F26-A4E6-F6A88C4BCDE1}" destId="{42A6F7AD-757D-4A69-B9D2-EECD49AF2DD8}" srcOrd="0" destOrd="0" presId="urn:microsoft.com/office/officeart/2011/layout/CircleProcess"/>
    <dgm:cxn modelId="{C73BF446-771C-42E8-A865-EDB493D708A1}" type="presParOf" srcId="{1816329E-3D6F-41CA-A0AE-F2026034637A}" destId="{DE6DD4D6-2EC8-4D53-A55E-1061BE6B55D3}" srcOrd="10" destOrd="0" presId="urn:microsoft.com/office/officeart/2011/layout/CircleProcess"/>
    <dgm:cxn modelId="{4AD43578-646A-4E54-B851-A37991A14891}" type="presParOf" srcId="{1816329E-3D6F-41CA-A0AE-F2026034637A}" destId="{F726A267-0A0D-47CA-A972-3125CB5E98A0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9CDCFB-4349-4F77-89F5-A7C277B0CA9E}" type="doc">
      <dgm:prSet loTypeId="urn:microsoft.com/office/officeart/2005/8/layout/hChevron3" loCatId="process" qsTypeId="urn:microsoft.com/office/officeart/2005/8/quickstyle/simple1" qsCatId="simple" csTypeId="urn:microsoft.com/office/officeart/2005/8/colors/accent6_5" csCatId="accent6" phldr="1"/>
      <dgm:spPr/>
    </dgm:pt>
    <dgm:pt modelId="{39FCCF12-D9EE-4687-9E58-8779DEB57CDA}">
      <dgm:prSet phldrT="[Text]" custT="1"/>
      <dgm:spPr/>
      <dgm:t>
        <a:bodyPr/>
        <a:lstStyle/>
        <a:p>
          <a:r>
            <a:rPr lang="en-US" sz="1400" dirty="0" smtClean="0"/>
            <a:t>2620 observations belong in duplicates</a:t>
          </a:r>
          <a:endParaRPr lang="en-US" sz="1400" dirty="0"/>
        </a:p>
      </dgm:t>
    </dgm:pt>
    <dgm:pt modelId="{11AA9BF1-42A8-4163-A33E-94F8CAD63766}" type="parTrans" cxnId="{4A1D214D-4306-493B-BE5D-78EA6CC938D0}">
      <dgm:prSet/>
      <dgm:spPr/>
      <dgm:t>
        <a:bodyPr/>
        <a:lstStyle/>
        <a:p>
          <a:endParaRPr lang="en-US" sz="1050"/>
        </a:p>
      </dgm:t>
    </dgm:pt>
    <dgm:pt modelId="{6F54992C-1D71-43D5-A8F4-CBCBFE10FF40}" type="sibTrans" cxnId="{4A1D214D-4306-493B-BE5D-78EA6CC938D0}">
      <dgm:prSet/>
      <dgm:spPr/>
      <dgm:t>
        <a:bodyPr/>
        <a:lstStyle/>
        <a:p>
          <a:endParaRPr lang="en-US" sz="1050"/>
        </a:p>
      </dgm:t>
    </dgm:pt>
    <dgm:pt modelId="{A713E41C-46AC-4EE4-96C1-ED08F5951441}">
      <dgm:prSet phldrT="[Text]" custT="1"/>
      <dgm:spPr/>
      <dgm:t>
        <a:bodyPr/>
        <a:lstStyle/>
        <a:p>
          <a:r>
            <a:rPr lang="en-US" sz="1400" dirty="0" smtClean="0"/>
            <a:t>1432 duplicated sentences</a:t>
          </a:r>
          <a:endParaRPr lang="en-US" sz="1400" dirty="0"/>
        </a:p>
      </dgm:t>
    </dgm:pt>
    <dgm:pt modelId="{AABD2A19-71A9-4425-90E9-155FE79A322F}" type="parTrans" cxnId="{24C0E1DE-E3ED-4950-A714-8D48C5D926CE}">
      <dgm:prSet/>
      <dgm:spPr/>
      <dgm:t>
        <a:bodyPr/>
        <a:lstStyle/>
        <a:p>
          <a:endParaRPr lang="en-US" sz="1050"/>
        </a:p>
      </dgm:t>
    </dgm:pt>
    <dgm:pt modelId="{1C2E2799-C8C8-4C3D-B0D6-F79971467F61}" type="sibTrans" cxnId="{24C0E1DE-E3ED-4950-A714-8D48C5D926CE}">
      <dgm:prSet/>
      <dgm:spPr/>
      <dgm:t>
        <a:bodyPr/>
        <a:lstStyle/>
        <a:p>
          <a:endParaRPr lang="en-US" sz="1050"/>
        </a:p>
      </dgm:t>
    </dgm:pt>
    <dgm:pt modelId="{E3FB3626-C8AA-417B-889D-1477F38240C4}">
      <dgm:prSet phldrT="[Text]" custT="1"/>
      <dgm:spPr/>
      <dgm:t>
        <a:bodyPr/>
        <a:lstStyle/>
        <a:p>
          <a:r>
            <a:rPr lang="en-US" sz="1400" dirty="0" smtClean="0"/>
            <a:t>4272 unique ADR sentences</a:t>
          </a:r>
          <a:endParaRPr lang="en-US" sz="1400" dirty="0"/>
        </a:p>
      </dgm:t>
    </dgm:pt>
    <dgm:pt modelId="{1DB9D258-BAEE-419F-8937-F106B7A01E3C}" type="parTrans" cxnId="{08457CA9-EDCF-4F6B-9468-17219623404B}">
      <dgm:prSet/>
      <dgm:spPr/>
      <dgm:t>
        <a:bodyPr/>
        <a:lstStyle/>
        <a:p>
          <a:endParaRPr lang="en-US" sz="1400"/>
        </a:p>
      </dgm:t>
    </dgm:pt>
    <dgm:pt modelId="{4F383E11-C072-4C0D-8CEB-6D2182154CA8}" type="sibTrans" cxnId="{08457CA9-EDCF-4F6B-9468-17219623404B}">
      <dgm:prSet/>
      <dgm:spPr/>
      <dgm:t>
        <a:bodyPr/>
        <a:lstStyle/>
        <a:p>
          <a:endParaRPr lang="en-US" sz="1400"/>
        </a:p>
      </dgm:t>
    </dgm:pt>
    <dgm:pt modelId="{50A59675-6397-4B7A-9351-456F2C2D5671}" type="pres">
      <dgm:prSet presAssocID="{069CDCFB-4349-4F77-89F5-A7C277B0CA9E}" presName="Name0" presStyleCnt="0">
        <dgm:presLayoutVars>
          <dgm:dir/>
          <dgm:resizeHandles val="exact"/>
        </dgm:presLayoutVars>
      </dgm:prSet>
      <dgm:spPr/>
    </dgm:pt>
    <dgm:pt modelId="{D002E377-8A48-441E-8CE4-EDDBA29AA7D4}" type="pres">
      <dgm:prSet presAssocID="{39FCCF12-D9EE-4687-9E58-8779DEB57CDA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EB81D-66D7-400A-9464-314E51F7F6B5}" type="pres">
      <dgm:prSet presAssocID="{6F54992C-1D71-43D5-A8F4-CBCBFE10FF40}" presName="parSpace" presStyleCnt="0"/>
      <dgm:spPr/>
    </dgm:pt>
    <dgm:pt modelId="{6E4BA9F2-2932-4C77-B9C1-4105FE0D6B12}" type="pres">
      <dgm:prSet presAssocID="{A713E41C-46AC-4EE4-96C1-ED08F5951441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9B049-3AAA-4B07-8A8B-E35BE1DBB0B0}" type="pres">
      <dgm:prSet presAssocID="{1C2E2799-C8C8-4C3D-B0D6-F79971467F61}" presName="parSpace" presStyleCnt="0"/>
      <dgm:spPr/>
    </dgm:pt>
    <dgm:pt modelId="{100FDC94-F69E-4E5C-934D-3BA9D5CE057E}" type="pres">
      <dgm:prSet presAssocID="{E3FB3626-C8AA-417B-889D-1477F38240C4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CC649D-C902-4F6F-B08F-769BA8AB3F6B}" type="presOf" srcId="{E3FB3626-C8AA-417B-889D-1477F38240C4}" destId="{100FDC94-F69E-4E5C-934D-3BA9D5CE057E}" srcOrd="0" destOrd="0" presId="urn:microsoft.com/office/officeart/2005/8/layout/hChevron3"/>
    <dgm:cxn modelId="{B5651E8E-7B5B-496B-827A-CEBCF5052D79}" type="presOf" srcId="{A713E41C-46AC-4EE4-96C1-ED08F5951441}" destId="{6E4BA9F2-2932-4C77-B9C1-4105FE0D6B12}" srcOrd="0" destOrd="0" presId="urn:microsoft.com/office/officeart/2005/8/layout/hChevron3"/>
    <dgm:cxn modelId="{DF8F500D-385C-4569-B079-B057ABE1019F}" type="presOf" srcId="{069CDCFB-4349-4F77-89F5-A7C277B0CA9E}" destId="{50A59675-6397-4B7A-9351-456F2C2D5671}" srcOrd="0" destOrd="0" presId="urn:microsoft.com/office/officeart/2005/8/layout/hChevron3"/>
    <dgm:cxn modelId="{24C0E1DE-E3ED-4950-A714-8D48C5D926CE}" srcId="{069CDCFB-4349-4F77-89F5-A7C277B0CA9E}" destId="{A713E41C-46AC-4EE4-96C1-ED08F5951441}" srcOrd="1" destOrd="0" parTransId="{AABD2A19-71A9-4425-90E9-155FE79A322F}" sibTransId="{1C2E2799-C8C8-4C3D-B0D6-F79971467F61}"/>
    <dgm:cxn modelId="{2C2D5090-66F1-46DC-A1DA-D9B1E103D629}" type="presOf" srcId="{39FCCF12-D9EE-4687-9E58-8779DEB57CDA}" destId="{D002E377-8A48-441E-8CE4-EDDBA29AA7D4}" srcOrd="0" destOrd="0" presId="urn:microsoft.com/office/officeart/2005/8/layout/hChevron3"/>
    <dgm:cxn modelId="{4A1D214D-4306-493B-BE5D-78EA6CC938D0}" srcId="{069CDCFB-4349-4F77-89F5-A7C277B0CA9E}" destId="{39FCCF12-D9EE-4687-9E58-8779DEB57CDA}" srcOrd="0" destOrd="0" parTransId="{11AA9BF1-42A8-4163-A33E-94F8CAD63766}" sibTransId="{6F54992C-1D71-43D5-A8F4-CBCBFE10FF40}"/>
    <dgm:cxn modelId="{08457CA9-EDCF-4F6B-9468-17219623404B}" srcId="{069CDCFB-4349-4F77-89F5-A7C277B0CA9E}" destId="{E3FB3626-C8AA-417B-889D-1477F38240C4}" srcOrd="2" destOrd="0" parTransId="{1DB9D258-BAEE-419F-8937-F106B7A01E3C}" sibTransId="{4F383E11-C072-4C0D-8CEB-6D2182154CA8}"/>
    <dgm:cxn modelId="{419DFAA3-A33B-4BB0-AD51-C74A8D395F49}" type="presParOf" srcId="{50A59675-6397-4B7A-9351-456F2C2D5671}" destId="{D002E377-8A48-441E-8CE4-EDDBA29AA7D4}" srcOrd="0" destOrd="0" presId="urn:microsoft.com/office/officeart/2005/8/layout/hChevron3"/>
    <dgm:cxn modelId="{000EAEE3-510F-472D-8BD3-4225F2A9D3C2}" type="presParOf" srcId="{50A59675-6397-4B7A-9351-456F2C2D5671}" destId="{40AEB81D-66D7-400A-9464-314E51F7F6B5}" srcOrd="1" destOrd="0" presId="urn:microsoft.com/office/officeart/2005/8/layout/hChevron3"/>
    <dgm:cxn modelId="{161B04D5-E847-40F0-B4A5-FFB7459ED020}" type="presParOf" srcId="{50A59675-6397-4B7A-9351-456F2C2D5671}" destId="{6E4BA9F2-2932-4C77-B9C1-4105FE0D6B12}" srcOrd="2" destOrd="0" presId="urn:microsoft.com/office/officeart/2005/8/layout/hChevron3"/>
    <dgm:cxn modelId="{20151E67-2996-4BD7-BA01-E8855E5392FA}" type="presParOf" srcId="{50A59675-6397-4B7A-9351-456F2C2D5671}" destId="{3179B049-3AAA-4B07-8A8B-E35BE1DBB0B0}" srcOrd="3" destOrd="0" presId="urn:microsoft.com/office/officeart/2005/8/layout/hChevron3"/>
    <dgm:cxn modelId="{80F7EBFB-D5EC-4D96-8E52-23888EB31146}" type="presParOf" srcId="{50A59675-6397-4B7A-9351-456F2C2D5671}" destId="{100FDC94-F69E-4E5C-934D-3BA9D5CE057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D99046-28C2-4CB0-8625-DAD775C63D5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F76431-4C21-468B-B598-A201EAFBCA65}">
      <dgm:prSet phldrT="[Text]"/>
      <dgm:spPr/>
      <dgm:t>
        <a:bodyPr/>
        <a:lstStyle/>
        <a:p>
          <a:r>
            <a:rPr lang="en-US" dirty="0" smtClean="0"/>
            <a:t>word2vec</a:t>
          </a:r>
          <a:endParaRPr lang="en-US" dirty="0"/>
        </a:p>
      </dgm:t>
    </dgm:pt>
    <dgm:pt modelId="{55A9F5A6-4DE3-4C52-97F5-2C0157ACF024}" type="parTrans" cxnId="{B158E3F4-64F1-49F9-AB5C-C493D33A9629}">
      <dgm:prSet/>
      <dgm:spPr/>
      <dgm:t>
        <a:bodyPr/>
        <a:lstStyle/>
        <a:p>
          <a:endParaRPr lang="en-US"/>
        </a:p>
      </dgm:t>
    </dgm:pt>
    <dgm:pt modelId="{EDD24BD5-1668-4456-BA76-9E34169F6F10}" type="sibTrans" cxnId="{B158E3F4-64F1-49F9-AB5C-C493D33A9629}">
      <dgm:prSet/>
      <dgm:spPr/>
      <dgm:t>
        <a:bodyPr/>
        <a:lstStyle/>
        <a:p>
          <a:endParaRPr lang="en-US"/>
        </a:p>
      </dgm:t>
    </dgm:pt>
    <dgm:pt modelId="{A264D0F1-723A-4DF9-8BE3-D6AD588F81B4}">
      <dgm:prSet phldrT="[Text]"/>
      <dgm:spPr/>
      <dgm:t>
        <a:bodyPr/>
        <a:lstStyle/>
        <a:p>
          <a:r>
            <a:rPr lang="en-US" dirty="0" smtClean="0"/>
            <a:t>PubMed</a:t>
          </a:r>
          <a:endParaRPr lang="en-US" dirty="0"/>
        </a:p>
      </dgm:t>
    </dgm:pt>
    <dgm:pt modelId="{AAD33337-5F8E-4E45-811D-497125DC5433}" type="parTrans" cxnId="{1E8A9F08-9FB1-460A-83B6-F7BDDAD4110C}">
      <dgm:prSet/>
      <dgm:spPr/>
      <dgm:t>
        <a:bodyPr/>
        <a:lstStyle/>
        <a:p>
          <a:endParaRPr lang="en-US"/>
        </a:p>
      </dgm:t>
    </dgm:pt>
    <dgm:pt modelId="{430DF4DC-BF18-4096-A040-B99D7F70DA94}" type="sibTrans" cxnId="{1E8A9F08-9FB1-460A-83B6-F7BDDAD4110C}">
      <dgm:prSet/>
      <dgm:spPr/>
      <dgm:t>
        <a:bodyPr/>
        <a:lstStyle/>
        <a:p>
          <a:endParaRPr lang="en-US"/>
        </a:p>
      </dgm:t>
    </dgm:pt>
    <dgm:pt modelId="{AA0B1A8C-2EC8-4F8C-B803-87E601979CF3}">
      <dgm:prSet phldrT="[Text]"/>
      <dgm:spPr/>
      <dgm:t>
        <a:bodyPr/>
        <a:lstStyle/>
        <a:p>
          <a:r>
            <a:rPr lang="en-US" dirty="0" smtClean="0"/>
            <a:t>PubMed Central</a:t>
          </a:r>
          <a:endParaRPr lang="en-US" dirty="0"/>
        </a:p>
      </dgm:t>
    </dgm:pt>
    <dgm:pt modelId="{5CA3D543-4010-4D2B-9C03-71D3CE6C8E89}" type="parTrans" cxnId="{411C11FC-A0F9-45AE-BA05-210EEBFF0EE8}">
      <dgm:prSet/>
      <dgm:spPr/>
      <dgm:t>
        <a:bodyPr/>
        <a:lstStyle/>
        <a:p>
          <a:endParaRPr lang="en-US"/>
        </a:p>
      </dgm:t>
    </dgm:pt>
    <dgm:pt modelId="{BB9CDDE4-1027-4162-A6EE-0A07A315AE16}" type="sibTrans" cxnId="{411C11FC-A0F9-45AE-BA05-210EEBFF0EE8}">
      <dgm:prSet/>
      <dgm:spPr/>
      <dgm:t>
        <a:bodyPr/>
        <a:lstStyle/>
        <a:p>
          <a:endParaRPr lang="en-US"/>
        </a:p>
      </dgm:t>
    </dgm:pt>
    <dgm:pt modelId="{4D1F76F1-F5E3-4119-992D-8534421F3124}">
      <dgm:prSet phldrT="[Text]"/>
      <dgm:spPr/>
      <dgm:t>
        <a:bodyPr/>
        <a:lstStyle/>
        <a:p>
          <a:r>
            <a:rPr lang="en-US" dirty="0" smtClean="0"/>
            <a:t>English Wikipedia</a:t>
          </a:r>
          <a:endParaRPr lang="en-US" dirty="0"/>
        </a:p>
      </dgm:t>
    </dgm:pt>
    <dgm:pt modelId="{73B068FB-7FDB-4085-B7F4-A75205C88556}" type="parTrans" cxnId="{37D97075-9D97-475A-A741-3F13DA1A4790}">
      <dgm:prSet/>
      <dgm:spPr/>
      <dgm:t>
        <a:bodyPr/>
        <a:lstStyle/>
        <a:p>
          <a:endParaRPr lang="en-US"/>
        </a:p>
      </dgm:t>
    </dgm:pt>
    <dgm:pt modelId="{032CC5BF-9444-44BD-A8CA-CCB801302AE2}" type="sibTrans" cxnId="{37D97075-9D97-475A-A741-3F13DA1A4790}">
      <dgm:prSet/>
      <dgm:spPr/>
      <dgm:t>
        <a:bodyPr/>
        <a:lstStyle/>
        <a:p>
          <a:endParaRPr lang="en-US"/>
        </a:p>
      </dgm:t>
    </dgm:pt>
    <dgm:pt modelId="{369C2F18-5FD6-420B-838D-ECB23F43A388}" type="pres">
      <dgm:prSet presAssocID="{25D99046-28C2-4CB0-8625-DAD775C63D5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89A8CF-E64A-4B86-A6DD-62C9003E024A}" type="pres">
      <dgm:prSet presAssocID="{8AF76431-4C21-468B-B598-A201EAFBCA65}" presName="centerShape" presStyleLbl="node0" presStyleIdx="0" presStyleCnt="1"/>
      <dgm:spPr/>
      <dgm:t>
        <a:bodyPr/>
        <a:lstStyle/>
        <a:p>
          <a:endParaRPr lang="en-US"/>
        </a:p>
      </dgm:t>
    </dgm:pt>
    <dgm:pt modelId="{E758CAB4-3419-406A-BFED-E3107C964EB8}" type="pres">
      <dgm:prSet presAssocID="{AAD33337-5F8E-4E45-811D-497125DC5433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8E818B79-5AF8-4DBA-BC08-132AC85D161A}" type="pres">
      <dgm:prSet presAssocID="{A264D0F1-723A-4DF9-8BE3-D6AD588F81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AB94E-A39C-400F-BDDF-F44AB77460AA}" type="pres">
      <dgm:prSet presAssocID="{5CA3D543-4010-4D2B-9C03-71D3CE6C8E89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93A38FB5-2E24-4C18-8EB5-FBA32A4AC5E4}" type="pres">
      <dgm:prSet presAssocID="{AA0B1A8C-2EC8-4F8C-B803-87E601979CF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0633A-6A1B-4F41-A225-3A77566ECB4A}" type="pres">
      <dgm:prSet presAssocID="{73B068FB-7FDB-4085-B7F4-A75205C88556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550B7E2C-04C7-40A4-994E-A51072011FE1}" type="pres">
      <dgm:prSet presAssocID="{4D1F76F1-F5E3-4119-992D-8534421F312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DA8DC6-BF3E-4C95-97AA-B6258D3426F4}" type="presOf" srcId="{AA0B1A8C-2EC8-4F8C-B803-87E601979CF3}" destId="{93A38FB5-2E24-4C18-8EB5-FBA32A4AC5E4}" srcOrd="0" destOrd="0" presId="urn:microsoft.com/office/officeart/2005/8/layout/radial4"/>
    <dgm:cxn modelId="{0A3DC9F2-CF43-4AF9-B02D-E6B2EC4251AF}" type="presOf" srcId="{4D1F76F1-F5E3-4119-992D-8534421F3124}" destId="{550B7E2C-04C7-40A4-994E-A51072011FE1}" srcOrd="0" destOrd="0" presId="urn:microsoft.com/office/officeart/2005/8/layout/radial4"/>
    <dgm:cxn modelId="{B158E3F4-64F1-49F9-AB5C-C493D33A9629}" srcId="{25D99046-28C2-4CB0-8625-DAD775C63D5C}" destId="{8AF76431-4C21-468B-B598-A201EAFBCA65}" srcOrd="0" destOrd="0" parTransId="{55A9F5A6-4DE3-4C52-97F5-2C0157ACF024}" sibTransId="{EDD24BD5-1668-4456-BA76-9E34169F6F10}"/>
    <dgm:cxn modelId="{05C81BCB-A545-4602-8EFE-5B57F64BAA94}" type="presOf" srcId="{8AF76431-4C21-468B-B598-A201EAFBCA65}" destId="{1789A8CF-E64A-4B86-A6DD-62C9003E024A}" srcOrd="0" destOrd="0" presId="urn:microsoft.com/office/officeart/2005/8/layout/radial4"/>
    <dgm:cxn modelId="{1E8A9F08-9FB1-460A-83B6-F7BDDAD4110C}" srcId="{8AF76431-4C21-468B-B598-A201EAFBCA65}" destId="{A264D0F1-723A-4DF9-8BE3-D6AD588F81B4}" srcOrd="0" destOrd="0" parTransId="{AAD33337-5F8E-4E45-811D-497125DC5433}" sibTransId="{430DF4DC-BF18-4096-A040-B99D7F70DA94}"/>
    <dgm:cxn modelId="{6F9CB39B-DE7C-41FD-A446-7A0C507C995E}" type="presOf" srcId="{AAD33337-5F8E-4E45-811D-497125DC5433}" destId="{E758CAB4-3419-406A-BFED-E3107C964EB8}" srcOrd="0" destOrd="0" presId="urn:microsoft.com/office/officeart/2005/8/layout/radial4"/>
    <dgm:cxn modelId="{2AC3C83B-3A42-4BD6-B558-71B145DE6188}" type="presOf" srcId="{A264D0F1-723A-4DF9-8BE3-D6AD588F81B4}" destId="{8E818B79-5AF8-4DBA-BC08-132AC85D161A}" srcOrd="0" destOrd="0" presId="urn:microsoft.com/office/officeart/2005/8/layout/radial4"/>
    <dgm:cxn modelId="{6DBE21D6-BBED-43EA-9185-0361708062A8}" type="presOf" srcId="{73B068FB-7FDB-4085-B7F4-A75205C88556}" destId="{0930633A-6A1B-4F41-A225-3A77566ECB4A}" srcOrd="0" destOrd="0" presId="urn:microsoft.com/office/officeart/2005/8/layout/radial4"/>
    <dgm:cxn modelId="{411C11FC-A0F9-45AE-BA05-210EEBFF0EE8}" srcId="{8AF76431-4C21-468B-B598-A201EAFBCA65}" destId="{AA0B1A8C-2EC8-4F8C-B803-87E601979CF3}" srcOrd="1" destOrd="0" parTransId="{5CA3D543-4010-4D2B-9C03-71D3CE6C8E89}" sibTransId="{BB9CDDE4-1027-4162-A6EE-0A07A315AE16}"/>
    <dgm:cxn modelId="{D616870D-940B-4FA6-9726-726C3FB99B82}" type="presOf" srcId="{25D99046-28C2-4CB0-8625-DAD775C63D5C}" destId="{369C2F18-5FD6-420B-838D-ECB23F43A388}" srcOrd="0" destOrd="0" presId="urn:microsoft.com/office/officeart/2005/8/layout/radial4"/>
    <dgm:cxn modelId="{37D97075-9D97-475A-A741-3F13DA1A4790}" srcId="{8AF76431-4C21-468B-B598-A201EAFBCA65}" destId="{4D1F76F1-F5E3-4119-992D-8534421F3124}" srcOrd="2" destOrd="0" parTransId="{73B068FB-7FDB-4085-B7F4-A75205C88556}" sibTransId="{032CC5BF-9444-44BD-A8CA-CCB801302AE2}"/>
    <dgm:cxn modelId="{394226B5-BA8D-46E3-926E-8E2203AD2A02}" type="presOf" srcId="{5CA3D543-4010-4D2B-9C03-71D3CE6C8E89}" destId="{E8AAB94E-A39C-400F-BDDF-F44AB77460AA}" srcOrd="0" destOrd="0" presId="urn:microsoft.com/office/officeart/2005/8/layout/radial4"/>
    <dgm:cxn modelId="{D7196248-AF7E-424D-8681-DC8164A85AD4}" type="presParOf" srcId="{369C2F18-5FD6-420B-838D-ECB23F43A388}" destId="{1789A8CF-E64A-4B86-A6DD-62C9003E024A}" srcOrd="0" destOrd="0" presId="urn:microsoft.com/office/officeart/2005/8/layout/radial4"/>
    <dgm:cxn modelId="{A136D1CE-7842-4781-AA78-DD10C5720C8A}" type="presParOf" srcId="{369C2F18-5FD6-420B-838D-ECB23F43A388}" destId="{E758CAB4-3419-406A-BFED-E3107C964EB8}" srcOrd="1" destOrd="0" presId="urn:microsoft.com/office/officeart/2005/8/layout/radial4"/>
    <dgm:cxn modelId="{396E234A-8454-4579-8D13-3732421B2028}" type="presParOf" srcId="{369C2F18-5FD6-420B-838D-ECB23F43A388}" destId="{8E818B79-5AF8-4DBA-BC08-132AC85D161A}" srcOrd="2" destOrd="0" presId="urn:microsoft.com/office/officeart/2005/8/layout/radial4"/>
    <dgm:cxn modelId="{FFB1D503-7177-4C19-AD96-90007C8051B2}" type="presParOf" srcId="{369C2F18-5FD6-420B-838D-ECB23F43A388}" destId="{E8AAB94E-A39C-400F-BDDF-F44AB77460AA}" srcOrd="3" destOrd="0" presId="urn:microsoft.com/office/officeart/2005/8/layout/radial4"/>
    <dgm:cxn modelId="{264F23BA-B84C-48C4-A9AF-3F808B1BFA09}" type="presParOf" srcId="{369C2F18-5FD6-420B-838D-ECB23F43A388}" destId="{93A38FB5-2E24-4C18-8EB5-FBA32A4AC5E4}" srcOrd="4" destOrd="0" presId="urn:microsoft.com/office/officeart/2005/8/layout/radial4"/>
    <dgm:cxn modelId="{B1E2E920-8C66-4799-A6F5-92773596182F}" type="presParOf" srcId="{369C2F18-5FD6-420B-838D-ECB23F43A388}" destId="{0930633A-6A1B-4F41-A225-3A77566ECB4A}" srcOrd="5" destOrd="0" presId="urn:microsoft.com/office/officeart/2005/8/layout/radial4"/>
    <dgm:cxn modelId="{41308F80-6476-46AA-B388-40363F21D329}" type="presParOf" srcId="{369C2F18-5FD6-420B-838D-ECB23F43A388}" destId="{550B7E2C-04C7-40A4-994E-A51072011FE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F44E1C-C36C-49DE-8157-D21E3CC9DBB1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8902112-B8A2-46BB-9C47-46E75F01C0AD}">
      <dgm:prSet phldrT="[Text]"/>
      <dgm:spPr/>
      <dgm:t>
        <a:bodyPr/>
        <a:lstStyle/>
        <a:p>
          <a:r>
            <a:rPr lang="en-US" dirty="0" smtClean="0"/>
            <a:t>Kim 2014</a:t>
          </a:r>
          <a:r>
            <a:rPr lang="en-US" baseline="30000" dirty="0" smtClean="0"/>
            <a:t>13</a:t>
          </a:r>
          <a:endParaRPr lang="en-US" baseline="30000" dirty="0"/>
        </a:p>
      </dgm:t>
    </dgm:pt>
    <dgm:pt modelId="{AD5AE281-04AA-4F10-9DA7-FCE3AFDD7855}" type="parTrans" cxnId="{0AABAEF2-3CC2-424C-A362-150CBB5A5CD9}">
      <dgm:prSet/>
      <dgm:spPr/>
      <dgm:t>
        <a:bodyPr/>
        <a:lstStyle/>
        <a:p>
          <a:endParaRPr lang="en-US"/>
        </a:p>
      </dgm:t>
    </dgm:pt>
    <dgm:pt modelId="{07894CD4-10C2-4F99-9F0A-6CF9F7818827}" type="sibTrans" cxnId="{0AABAEF2-3CC2-424C-A362-150CBB5A5CD9}">
      <dgm:prSet/>
      <dgm:spPr/>
      <dgm:t>
        <a:bodyPr/>
        <a:lstStyle/>
        <a:p>
          <a:endParaRPr lang="en-US"/>
        </a:p>
      </dgm:t>
    </dgm:pt>
    <dgm:pt modelId="{D5B47919-7F37-4B29-AAB2-2E8EB52F664B}">
      <dgm:prSet phldrT="[Text]"/>
      <dgm:spPr/>
      <dgm:t>
        <a:bodyPr/>
        <a:lstStyle/>
        <a:p>
          <a:r>
            <a:rPr lang="en-US" dirty="0" smtClean="0"/>
            <a:t>1 convolution layer</a:t>
          </a:r>
          <a:endParaRPr lang="en-US" dirty="0"/>
        </a:p>
      </dgm:t>
    </dgm:pt>
    <dgm:pt modelId="{F44A2AD2-25A0-495C-9B49-9686FEE7698C}" type="parTrans" cxnId="{CFCE15AD-90A5-4461-8C3B-EC8E143382E9}">
      <dgm:prSet/>
      <dgm:spPr/>
      <dgm:t>
        <a:bodyPr/>
        <a:lstStyle/>
        <a:p>
          <a:endParaRPr lang="en-US"/>
        </a:p>
      </dgm:t>
    </dgm:pt>
    <dgm:pt modelId="{29ED5CDF-680C-4DAF-B2FB-40C202CE552B}" type="sibTrans" cxnId="{CFCE15AD-90A5-4461-8C3B-EC8E143382E9}">
      <dgm:prSet/>
      <dgm:spPr/>
      <dgm:t>
        <a:bodyPr/>
        <a:lstStyle/>
        <a:p>
          <a:endParaRPr lang="en-US"/>
        </a:p>
      </dgm:t>
    </dgm:pt>
    <dgm:pt modelId="{59636A4A-D461-43D8-A6B5-DFA9A0275318}">
      <dgm:prSet phldrT="[Text]"/>
      <dgm:spPr/>
      <dgm:t>
        <a:bodyPr/>
        <a:lstStyle/>
        <a:p>
          <a:r>
            <a:rPr lang="en-US" dirty="0" smtClean="0"/>
            <a:t>Hughes et al. 2017</a:t>
          </a:r>
          <a:r>
            <a:rPr lang="en-US" baseline="30000" dirty="0" smtClean="0"/>
            <a:t>12</a:t>
          </a:r>
          <a:endParaRPr lang="en-US" baseline="30000" dirty="0"/>
        </a:p>
      </dgm:t>
    </dgm:pt>
    <dgm:pt modelId="{D067406B-3932-4707-99DB-590FE9CBC7C3}" type="parTrans" cxnId="{E1FD9B0F-6FC4-4DDF-9992-9622238EF3C3}">
      <dgm:prSet/>
      <dgm:spPr/>
      <dgm:t>
        <a:bodyPr/>
        <a:lstStyle/>
        <a:p>
          <a:endParaRPr lang="en-US"/>
        </a:p>
      </dgm:t>
    </dgm:pt>
    <dgm:pt modelId="{FDB04FFE-FA74-40B0-A2A2-2B04B7662BAF}" type="sibTrans" cxnId="{E1FD9B0F-6FC4-4DDF-9992-9622238EF3C3}">
      <dgm:prSet/>
      <dgm:spPr/>
      <dgm:t>
        <a:bodyPr/>
        <a:lstStyle/>
        <a:p>
          <a:endParaRPr lang="en-US"/>
        </a:p>
      </dgm:t>
    </dgm:pt>
    <dgm:pt modelId="{D25A1AC8-95F0-49CF-89C8-2CBC2A8B87B7}">
      <dgm:prSet phldrT="[Text]"/>
      <dgm:spPr/>
      <dgm:t>
        <a:bodyPr/>
        <a:lstStyle/>
        <a:p>
          <a:r>
            <a:rPr lang="en-US" dirty="0" smtClean="0"/>
            <a:t>Sentence classification</a:t>
          </a:r>
          <a:endParaRPr lang="en-US" dirty="0"/>
        </a:p>
      </dgm:t>
    </dgm:pt>
    <dgm:pt modelId="{F19A2DF3-1435-4860-A683-30F4C3CABA1D}" type="parTrans" cxnId="{FF43EFAF-227F-4A32-A298-DE7EC77F56E9}">
      <dgm:prSet/>
      <dgm:spPr/>
      <dgm:t>
        <a:bodyPr/>
        <a:lstStyle/>
        <a:p>
          <a:endParaRPr lang="en-US"/>
        </a:p>
      </dgm:t>
    </dgm:pt>
    <dgm:pt modelId="{8D872B65-EEF0-42AB-9C1C-CFA1B6F61A79}" type="sibTrans" cxnId="{FF43EFAF-227F-4A32-A298-DE7EC77F56E9}">
      <dgm:prSet/>
      <dgm:spPr/>
      <dgm:t>
        <a:bodyPr/>
        <a:lstStyle/>
        <a:p>
          <a:endParaRPr lang="en-US"/>
        </a:p>
      </dgm:t>
    </dgm:pt>
    <dgm:pt modelId="{F90709C8-00F0-4204-B494-0AAA15AA7068}">
      <dgm:prSet phldrT="[Text]"/>
      <dgm:spPr/>
      <dgm:t>
        <a:bodyPr/>
        <a:lstStyle/>
        <a:p>
          <a:r>
            <a:rPr lang="en-US" dirty="0" smtClean="0"/>
            <a:t>4 convolution layers</a:t>
          </a:r>
          <a:endParaRPr lang="en-US" dirty="0"/>
        </a:p>
      </dgm:t>
    </dgm:pt>
    <dgm:pt modelId="{152FE367-622C-47C5-88B2-B1DCDD8F74FB}" type="parTrans" cxnId="{8C76D98C-0563-42FF-B9E8-E6849D9DD4CE}">
      <dgm:prSet/>
      <dgm:spPr/>
      <dgm:t>
        <a:bodyPr/>
        <a:lstStyle/>
        <a:p>
          <a:endParaRPr lang="en-US"/>
        </a:p>
      </dgm:t>
    </dgm:pt>
    <dgm:pt modelId="{00DF36EE-FF0D-4819-BDC8-CB63A5862655}" type="sibTrans" cxnId="{8C76D98C-0563-42FF-B9E8-E6849D9DD4CE}">
      <dgm:prSet/>
      <dgm:spPr/>
      <dgm:t>
        <a:bodyPr/>
        <a:lstStyle/>
        <a:p>
          <a:endParaRPr lang="en-US"/>
        </a:p>
      </dgm:t>
    </dgm:pt>
    <dgm:pt modelId="{004DEF45-3C47-46E8-A6F0-4E7D862A762D}">
      <dgm:prSet phldrT="[Text]"/>
      <dgm:spPr/>
      <dgm:t>
        <a:bodyPr/>
        <a:lstStyle/>
        <a:p>
          <a:r>
            <a:rPr lang="en-US" dirty="0" smtClean="0"/>
            <a:t>General text classification</a:t>
          </a:r>
          <a:endParaRPr lang="en-US" dirty="0"/>
        </a:p>
      </dgm:t>
    </dgm:pt>
    <dgm:pt modelId="{782D5609-BD0A-40D0-AD19-5B1F70F3051E}" type="parTrans" cxnId="{B759B705-A999-440B-8B0D-C606A0AF1291}">
      <dgm:prSet/>
      <dgm:spPr/>
      <dgm:t>
        <a:bodyPr/>
        <a:lstStyle/>
        <a:p>
          <a:endParaRPr lang="en-US"/>
        </a:p>
      </dgm:t>
    </dgm:pt>
    <dgm:pt modelId="{653719D6-A0B8-4823-9D48-52FBEB77FC15}" type="sibTrans" cxnId="{B759B705-A999-440B-8B0D-C606A0AF1291}">
      <dgm:prSet/>
      <dgm:spPr/>
      <dgm:t>
        <a:bodyPr/>
        <a:lstStyle/>
        <a:p>
          <a:endParaRPr lang="en-US"/>
        </a:p>
      </dgm:t>
    </dgm:pt>
    <dgm:pt modelId="{6D74E32D-B5D2-45BA-9064-32AFCE981D8D}" type="pres">
      <dgm:prSet presAssocID="{73F44E1C-C36C-49DE-8157-D21E3CC9DBB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8AF5B96-785A-4E2E-84B0-C7F4A946DA07}" type="pres">
      <dgm:prSet presAssocID="{A8902112-B8A2-46BB-9C47-46E75F01C0AD}" presName="composite" presStyleCnt="0"/>
      <dgm:spPr/>
    </dgm:pt>
    <dgm:pt modelId="{3C1C76A7-E959-4587-8EFB-2E9A8AA7D1BE}" type="pres">
      <dgm:prSet presAssocID="{A8902112-B8A2-46BB-9C47-46E75F01C0AD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12674-44B6-4884-BDC8-D4CF055EE581}" type="pres">
      <dgm:prSet presAssocID="{A8902112-B8A2-46BB-9C47-46E75F01C0AD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06725-7804-42C1-B980-B6C6BB48ACB1}" type="pres">
      <dgm:prSet presAssocID="{A8902112-B8A2-46BB-9C47-46E75F01C0AD}" presName="BalanceSpacing" presStyleCnt="0"/>
      <dgm:spPr/>
    </dgm:pt>
    <dgm:pt modelId="{B00E3A21-7F81-4CFC-8D66-A256BCBD2A87}" type="pres">
      <dgm:prSet presAssocID="{A8902112-B8A2-46BB-9C47-46E75F01C0AD}" presName="BalanceSpacing1" presStyleCnt="0"/>
      <dgm:spPr/>
    </dgm:pt>
    <dgm:pt modelId="{B15215F0-3020-43F4-865E-CDF28F93800D}" type="pres">
      <dgm:prSet presAssocID="{07894CD4-10C2-4F99-9F0A-6CF9F7818827}" presName="Accent1Text" presStyleLbl="node1" presStyleIdx="1" presStyleCnt="4"/>
      <dgm:spPr/>
      <dgm:t>
        <a:bodyPr/>
        <a:lstStyle/>
        <a:p>
          <a:endParaRPr lang="en-US"/>
        </a:p>
      </dgm:t>
    </dgm:pt>
    <dgm:pt modelId="{67183DF4-9C57-4C0B-AC7E-EE0233DD4F0E}" type="pres">
      <dgm:prSet presAssocID="{07894CD4-10C2-4F99-9F0A-6CF9F7818827}" presName="spaceBetweenRectangles" presStyleCnt="0"/>
      <dgm:spPr/>
    </dgm:pt>
    <dgm:pt modelId="{1EAFC468-67F6-45DA-BA8A-61B1CFB6D7E7}" type="pres">
      <dgm:prSet presAssocID="{59636A4A-D461-43D8-A6B5-DFA9A0275318}" presName="composite" presStyleCnt="0"/>
      <dgm:spPr/>
    </dgm:pt>
    <dgm:pt modelId="{4D7B67E2-4F30-46A6-8585-F865285F278E}" type="pres">
      <dgm:prSet presAssocID="{59636A4A-D461-43D8-A6B5-DFA9A0275318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2D8A5-1307-401E-8C2F-96E427E4F9C1}" type="pres">
      <dgm:prSet presAssocID="{59636A4A-D461-43D8-A6B5-DFA9A0275318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AF78A-E464-44CA-9868-AC7AF6E61058}" type="pres">
      <dgm:prSet presAssocID="{59636A4A-D461-43D8-A6B5-DFA9A0275318}" presName="BalanceSpacing" presStyleCnt="0"/>
      <dgm:spPr/>
    </dgm:pt>
    <dgm:pt modelId="{FE7478D1-FC50-4720-BD45-3C39789B158B}" type="pres">
      <dgm:prSet presAssocID="{59636A4A-D461-43D8-A6B5-DFA9A0275318}" presName="BalanceSpacing1" presStyleCnt="0"/>
      <dgm:spPr/>
    </dgm:pt>
    <dgm:pt modelId="{957BF2A6-0973-4E5D-96AA-F5CF3DCFCC7B}" type="pres">
      <dgm:prSet presAssocID="{FDB04FFE-FA74-40B0-A2A2-2B04B7662BAF}" presName="Accent1Text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7E2F8CF0-1306-44C7-8809-A74473738A6E}" type="presOf" srcId="{A8902112-B8A2-46BB-9C47-46E75F01C0AD}" destId="{3C1C76A7-E959-4587-8EFB-2E9A8AA7D1BE}" srcOrd="0" destOrd="0" presId="urn:microsoft.com/office/officeart/2008/layout/AlternatingHexagons"/>
    <dgm:cxn modelId="{8C76D98C-0563-42FF-B9E8-E6849D9DD4CE}" srcId="{59636A4A-D461-43D8-A6B5-DFA9A0275318}" destId="{F90709C8-00F0-4204-B494-0AAA15AA7068}" srcOrd="0" destOrd="0" parTransId="{152FE367-622C-47C5-88B2-B1DCDD8F74FB}" sibTransId="{00DF36EE-FF0D-4819-BDC8-CB63A5862655}"/>
    <dgm:cxn modelId="{B4C7A5DA-1C80-4F4C-964E-3BCC208C3841}" type="presOf" srcId="{FDB04FFE-FA74-40B0-A2A2-2B04B7662BAF}" destId="{957BF2A6-0973-4E5D-96AA-F5CF3DCFCC7B}" srcOrd="0" destOrd="0" presId="urn:microsoft.com/office/officeart/2008/layout/AlternatingHexagons"/>
    <dgm:cxn modelId="{23825E91-F7A3-488D-8151-DD4A13A97DA0}" type="presOf" srcId="{07894CD4-10C2-4F99-9F0A-6CF9F7818827}" destId="{B15215F0-3020-43F4-865E-CDF28F93800D}" srcOrd="0" destOrd="0" presId="urn:microsoft.com/office/officeart/2008/layout/AlternatingHexagons"/>
    <dgm:cxn modelId="{0AABAEF2-3CC2-424C-A362-150CBB5A5CD9}" srcId="{73F44E1C-C36C-49DE-8157-D21E3CC9DBB1}" destId="{A8902112-B8A2-46BB-9C47-46E75F01C0AD}" srcOrd="0" destOrd="0" parTransId="{AD5AE281-04AA-4F10-9DA7-FCE3AFDD7855}" sibTransId="{07894CD4-10C2-4F99-9F0A-6CF9F7818827}"/>
    <dgm:cxn modelId="{77086E5A-FE8B-4648-A556-36B90724ACC1}" type="presOf" srcId="{F90709C8-00F0-4204-B494-0AAA15AA7068}" destId="{03B2D8A5-1307-401E-8C2F-96E427E4F9C1}" srcOrd="0" destOrd="0" presId="urn:microsoft.com/office/officeart/2008/layout/AlternatingHexagons"/>
    <dgm:cxn modelId="{F429B397-9BA5-4488-915D-99582AF91443}" type="presOf" srcId="{D5B47919-7F37-4B29-AAB2-2E8EB52F664B}" destId="{10612674-44B6-4884-BDC8-D4CF055EE581}" srcOrd="0" destOrd="0" presId="urn:microsoft.com/office/officeart/2008/layout/AlternatingHexagons"/>
    <dgm:cxn modelId="{2F274B60-7EEB-4884-8986-B44D54F9A697}" type="presOf" srcId="{73F44E1C-C36C-49DE-8157-D21E3CC9DBB1}" destId="{6D74E32D-B5D2-45BA-9064-32AFCE981D8D}" srcOrd="0" destOrd="0" presId="urn:microsoft.com/office/officeart/2008/layout/AlternatingHexagons"/>
    <dgm:cxn modelId="{A298D415-9D51-4007-98B8-F974457FFA05}" type="presOf" srcId="{59636A4A-D461-43D8-A6B5-DFA9A0275318}" destId="{4D7B67E2-4F30-46A6-8585-F865285F278E}" srcOrd="0" destOrd="0" presId="urn:microsoft.com/office/officeart/2008/layout/AlternatingHexagons"/>
    <dgm:cxn modelId="{CFCE15AD-90A5-4461-8C3B-EC8E143382E9}" srcId="{A8902112-B8A2-46BB-9C47-46E75F01C0AD}" destId="{D5B47919-7F37-4B29-AAB2-2E8EB52F664B}" srcOrd="0" destOrd="0" parTransId="{F44A2AD2-25A0-495C-9B49-9686FEE7698C}" sibTransId="{29ED5CDF-680C-4DAF-B2FB-40C202CE552B}"/>
    <dgm:cxn modelId="{FF43EFAF-227F-4A32-A298-DE7EC77F56E9}" srcId="{A8902112-B8A2-46BB-9C47-46E75F01C0AD}" destId="{D25A1AC8-95F0-49CF-89C8-2CBC2A8B87B7}" srcOrd="1" destOrd="0" parTransId="{F19A2DF3-1435-4860-A683-30F4C3CABA1D}" sibTransId="{8D872B65-EEF0-42AB-9C1C-CFA1B6F61A79}"/>
    <dgm:cxn modelId="{E1FD9B0F-6FC4-4DDF-9992-9622238EF3C3}" srcId="{73F44E1C-C36C-49DE-8157-D21E3CC9DBB1}" destId="{59636A4A-D461-43D8-A6B5-DFA9A0275318}" srcOrd="1" destOrd="0" parTransId="{D067406B-3932-4707-99DB-590FE9CBC7C3}" sibTransId="{FDB04FFE-FA74-40B0-A2A2-2B04B7662BAF}"/>
    <dgm:cxn modelId="{B759B705-A999-440B-8B0D-C606A0AF1291}" srcId="{59636A4A-D461-43D8-A6B5-DFA9A0275318}" destId="{004DEF45-3C47-46E8-A6F0-4E7D862A762D}" srcOrd="1" destOrd="0" parTransId="{782D5609-BD0A-40D0-AD19-5B1F70F3051E}" sibTransId="{653719D6-A0B8-4823-9D48-52FBEB77FC15}"/>
    <dgm:cxn modelId="{92169F91-9CFB-4FB2-848A-C4F146455860}" type="presOf" srcId="{004DEF45-3C47-46E8-A6F0-4E7D862A762D}" destId="{03B2D8A5-1307-401E-8C2F-96E427E4F9C1}" srcOrd="0" destOrd="1" presId="urn:microsoft.com/office/officeart/2008/layout/AlternatingHexagons"/>
    <dgm:cxn modelId="{B0646F42-45B4-4DB0-8566-9FADE43DD86C}" type="presOf" srcId="{D25A1AC8-95F0-49CF-89C8-2CBC2A8B87B7}" destId="{10612674-44B6-4884-BDC8-D4CF055EE581}" srcOrd="0" destOrd="1" presId="urn:microsoft.com/office/officeart/2008/layout/AlternatingHexagons"/>
    <dgm:cxn modelId="{6305C5E9-191D-4730-B24A-132C3EE37D33}" type="presParOf" srcId="{6D74E32D-B5D2-45BA-9064-32AFCE981D8D}" destId="{58AF5B96-785A-4E2E-84B0-C7F4A946DA07}" srcOrd="0" destOrd="0" presId="urn:microsoft.com/office/officeart/2008/layout/AlternatingHexagons"/>
    <dgm:cxn modelId="{8F0E182A-7DC2-4A6F-91D5-E1A8B5E94C0E}" type="presParOf" srcId="{58AF5B96-785A-4E2E-84B0-C7F4A946DA07}" destId="{3C1C76A7-E959-4587-8EFB-2E9A8AA7D1BE}" srcOrd="0" destOrd="0" presId="urn:microsoft.com/office/officeart/2008/layout/AlternatingHexagons"/>
    <dgm:cxn modelId="{CCF3559E-3F50-48E5-BF30-8D94EB096FA1}" type="presParOf" srcId="{58AF5B96-785A-4E2E-84B0-C7F4A946DA07}" destId="{10612674-44B6-4884-BDC8-D4CF055EE581}" srcOrd="1" destOrd="0" presId="urn:microsoft.com/office/officeart/2008/layout/AlternatingHexagons"/>
    <dgm:cxn modelId="{EC06609D-9E33-4C95-A7B7-07045168341B}" type="presParOf" srcId="{58AF5B96-785A-4E2E-84B0-C7F4A946DA07}" destId="{D5506725-7804-42C1-B980-B6C6BB48ACB1}" srcOrd="2" destOrd="0" presId="urn:microsoft.com/office/officeart/2008/layout/AlternatingHexagons"/>
    <dgm:cxn modelId="{8A8C23BA-4D7D-4672-89BC-1930E5491F0B}" type="presParOf" srcId="{58AF5B96-785A-4E2E-84B0-C7F4A946DA07}" destId="{B00E3A21-7F81-4CFC-8D66-A256BCBD2A87}" srcOrd="3" destOrd="0" presId="urn:microsoft.com/office/officeart/2008/layout/AlternatingHexagons"/>
    <dgm:cxn modelId="{565AA541-0708-49CC-87E5-94A1CF660722}" type="presParOf" srcId="{58AF5B96-785A-4E2E-84B0-C7F4A946DA07}" destId="{B15215F0-3020-43F4-865E-CDF28F93800D}" srcOrd="4" destOrd="0" presId="urn:microsoft.com/office/officeart/2008/layout/AlternatingHexagons"/>
    <dgm:cxn modelId="{0A5BA966-E8A5-4B4F-A8AB-6FE1D5CA6298}" type="presParOf" srcId="{6D74E32D-B5D2-45BA-9064-32AFCE981D8D}" destId="{67183DF4-9C57-4C0B-AC7E-EE0233DD4F0E}" srcOrd="1" destOrd="0" presId="urn:microsoft.com/office/officeart/2008/layout/AlternatingHexagons"/>
    <dgm:cxn modelId="{887988C3-60AE-4309-ACBA-8B6ABF3AF7D8}" type="presParOf" srcId="{6D74E32D-B5D2-45BA-9064-32AFCE981D8D}" destId="{1EAFC468-67F6-45DA-BA8A-61B1CFB6D7E7}" srcOrd="2" destOrd="0" presId="urn:microsoft.com/office/officeart/2008/layout/AlternatingHexagons"/>
    <dgm:cxn modelId="{A3021264-F0FC-46D3-BF64-625B3BF5C321}" type="presParOf" srcId="{1EAFC468-67F6-45DA-BA8A-61B1CFB6D7E7}" destId="{4D7B67E2-4F30-46A6-8585-F865285F278E}" srcOrd="0" destOrd="0" presId="urn:microsoft.com/office/officeart/2008/layout/AlternatingHexagons"/>
    <dgm:cxn modelId="{E08074BD-A233-4594-933E-53EDCB5FF8C0}" type="presParOf" srcId="{1EAFC468-67F6-45DA-BA8A-61B1CFB6D7E7}" destId="{03B2D8A5-1307-401E-8C2F-96E427E4F9C1}" srcOrd="1" destOrd="0" presId="urn:microsoft.com/office/officeart/2008/layout/AlternatingHexagons"/>
    <dgm:cxn modelId="{C15D36AA-9C7C-4551-AA8F-1290C7CB2A9F}" type="presParOf" srcId="{1EAFC468-67F6-45DA-BA8A-61B1CFB6D7E7}" destId="{692AF78A-E464-44CA-9868-AC7AF6E61058}" srcOrd="2" destOrd="0" presId="urn:microsoft.com/office/officeart/2008/layout/AlternatingHexagons"/>
    <dgm:cxn modelId="{B9D5BFD6-860C-49F3-89FF-0226D90072F1}" type="presParOf" srcId="{1EAFC468-67F6-45DA-BA8A-61B1CFB6D7E7}" destId="{FE7478D1-FC50-4720-BD45-3C39789B158B}" srcOrd="3" destOrd="0" presId="urn:microsoft.com/office/officeart/2008/layout/AlternatingHexagons"/>
    <dgm:cxn modelId="{2D99FF73-C0D3-4D54-BA6D-E183234F4661}" type="presParOf" srcId="{1EAFC468-67F6-45DA-BA8A-61B1CFB6D7E7}" destId="{957BF2A6-0973-4E5D-96AA-F5CF3DCFCC7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535386-A53D-46E2-99AA-7556B67A5B9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DAF86EF-A527-4FA7-9B48-DEB5400F44A2}">
      <dgm:prSet phldrT="[Text]"/>
      <dgm:spPr/>
      <dgm:t>
        <a:bodyPr/>
        <a:lstStyle/>
        <a:p>
          <a:r>
            <a:rPr lang="en-US" dirty="0" smtClean="0"/>
            <a:t>What is the effect of duplication on the performance? What is the true performance?</a:t>
          </a:r>
          <a:endParaRPr lang="en-US" dirty="0"/>
        </a:p>
      </dgm:t>
    </dgm:pt>
    <dgm:pt modelId="{54D18261-5384-46CE-A0A7-C8FC5C134C61}" type="parTrans" cxnId="{08B5E571-83ED-47F9-AE08-40BAEC82C4E2}">
      <dgm:prSet/>
      <dgm:spPr/>
      <dgm:t>
        <a:bodyPr/>
        <a:lstStyle/>
        <a:p>
          <a:endParaRPr lang="en-US"/>
        </a:p>
      </dgm:t>
    </dgm:pt>
    <dgm:pt modelId="{5A26EC32-35B7-4C53-93DF-0DAE1A38D96D}" type="sibTrans" cxnId="{08B5E571-83ED-47F9-AE08-40BAEC82C4E2}">
      <dgm:prSet/>
      <dgm:spPr/>
      <dgm:t>
        <a:bodyPr/>
        <a:lstStyle/>
        <a:p>
          <a:endParaRPr lang="en-US"/>
        </a:p>
      </dgm:t>
    </dgm:pt>
    <dgm:pt modelId="{8B79E0CC-9EF0-44A6-9424-042AB93DC46B}">
      <dgm:prSet phldrT="[Text]"/>
      <dgm:spPr/>
      <dgm:t>
        <a:bodyPr/>
        <a:lstStyle/>
        <a:p>
          <a:r>
            <a:rPr lang="en-US" dirty="0" smtClean="0"/>
            <a:t>How does Huynh’s architecture’s performance compare to more </a:t>
          </a:r>
          <a:r>
            <a:rPr lang="en-US" smtClean="0"/>
            <a:t>complex architectures</a:t>
          </a:r>
          <a:r>
            <a:rPr lang="en-US" dirty="0" smtClean="0"/>
            <a:t>’?</a:t>
          </a:r>
          <a:endParaRPr lang="en-US" dirty="0"/>
        </a:p>
      </dgm:t>
    </dgm:pt>
    <dgm:pt modelId="{980B1BD7-591A-4094-94D0-6CEF969F0CFF}" type="parTrans" cxnId="{1E2CC386-7F2B-44E2-9B31-76DD5FF48D1E}">
      <dgm:prSet/>
      <dgm:spPr/>
      <dgm:t>
        <a:bodyPr/>
        <a:lstStyle/>
        <a:p>
          <a:endParaRPr lang="en-US"/>
        </a:p>
      </dgm:t>
    </dgm:pt>
    <dgm:pt modelId="{9DDEAA42-A6F5-487A-B59E-E0BC99C8A691}" type="sibTrans" cxnId="{1E2CC386-7F2B-44E2-9B31-76DD5FF48D1E}">
      <dgm:prSet/>
      <dgm:spPr/>
      <dgm:t>
        <a:bodyPr/>
        <a:lstStyle/>
        <a:p>
          <a:endParaRPr lang="en-US"/>
        </a:p>
      </dgm:t>
    </dgm:pt>
    <dgm:pt modelId="{023A46F1-0081-47A1-BAA0-DC720371CB70}">
      <dgm:prSet phldrT="[Text]"/>
      <dgm:spPr/>
      <dgm:t>
        <a:bodyPr/>
        <a:lstStyle/>
        <a:p>
          <a:r>
            <a:rPr lang="en-US" smtClean="0"/>
            <a:t>Can biomedical word embeddings improve the performance of the algorithm?</a:t>
          </a:r>
          <a:endParaRPr lang="en-US" dirty="0"/>
        </a:p>
      </dgm:t>
    </dgm:pt>
    <dgm:pt modelId="{ADE09FB4-66C2-4C8F-A542-24B5CBDB2E54}" type="parTrans" cxnId="{8CEAFBC6-45A9-4CE3-AD8A-CB65EFBC4DF1}">
      <dgm:prSet/>
      <dgm:spPr/>
    </dgm:pt>
    <dgm:pt modelId="{29413181-B394-43B2-A0EE-9CA893CC006F}" type="sibTrans" cxnId="{8CEAFBC6-45A9-4CE3-AD8A-CB65EFBC4DF1}">
      <dgm:prSet/>
      <dgm:spPr/>
    </dgm:pt>
    <dgm:pt modelId="{5E6B8ABB-CF94-42B2-95F6-31045A7033A0}" type="pres">
      <dgm:prSet presAssocID="{F9535386-A53D-46E2-99AA-7556B67A5B9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F705D62-FCFA-48AE-B74B-C1844FB84C4D}" type="pres">
      <dgm:prSet presAssocID="{F9535386-A53D-46E2-99AA-7556B67A5B91}" presName="Name1" presStyleCnt="0"/>
      <dgm:spPr/>
    </dgm:pt>
    <dgm:pt modelId="{32D7607D-591C-473E-A29E-7083096F3636}" type="pres">
      <dgm:prSet presAssocID="{F9535386-A53D-46E2-99AA-7556B67A5B91}" presName="cycle" presStyleCnt="0"/>
      <dgm:spPr/>
    </dgm:pt>
    <dgm:pt modelId="{45B9B96F-B9FD-419C-9F5C-20A58B7A9821}" type="pres">
      <dgm:prSet presAssocID="{F9535386-A53D-46E2-99AA-7556B67A5B91}" presName="srcNode" presStyleLbl="node1" presStyleIdx="0" presStyleCnt="3"/>
      <dgm:spPr/>
    </dgm:pt>
    <dgm:pt modelId="{3CF6F41C-40E7-47F4-A4B2-CB253623D31D}" type="pres">
      <dgm:prSet presAssocID="{F9535386-A53D-46E2-99AA-7556B67A5B91}" presName="conn" presStyleLbl="parChTrans1D2" presStyleIdx="0" presStyleCnt="1"/>
      <dgm:spPr/>
      <dgm:t>
        <a:bodyPr/>
        <a:lstStyle/>
        <a:p>
          <a:endParaRPr lang="en-US"/>
        </a:p>
      </dgm:t>
    </dgm:pt>
    <dgm:pt modelId="{B1B91652-270D-4545-9AF0-F5B35C59B72F}" type="pres">
      <dgm:prSet presAssocID="{F9535386-A53D-46E2-99AA-7556B67A5B91}" presName="extraNode" presStyleLbl="node1" presStyleIdx="0" presStyleCnt="3"/>
      <dgm:spPr/>
    </dgm:pt>
    <dgm:pt modelId="{1C2E77F6-9328-473F-8A84-DB14DF0D86FF}" type="pres">
      <dgm:prSet presAssocID="{F9535386-A53D-46E2-99AA-7556B67A5B91}" presName="dstNode" presStyleLbl="node1" presStyleIdx="0" presStyleCnt="3"/>
      <dgm:spPr/>
    </dgm:pt>
    <dgm:pt modelId="{C2DFEEDD-E6CA-43DC-8CCB-369FDFB92993}" type="pres">
      <dgm:prSet presAssocID="{CDAF86EF-A527-4FA7-9B48-DEB5400F44A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3B52C-43AB-438C-89D4-4EED6178816D}" type="pres">
      <dgm:prSet presAssocID="{CDAF86EF-A527-4FA7-9B48-DEB5400F44A2}" presName="accent_1" presStyleCnt="0"/>
      <dgm:spPr/>
    </dgm:pt>
    <dgm:pt modelId="{905E2C4A-BF4B-42B1-87FC-0F1A7CC0AEF9}" type="pres">
      <dgm:prSet presAssocID="{CDAF86EF-A527-4FA7-9B48-DEB5400F44A2}" presName="accentRepeatNode" presStyleLbl="solidFgAcc1" presStyleIdx="0" presStyleCnt="3"/>
      <dgm:spPr/>
    </dgm:pt>
    <dgm:pt modelId="{B16ECF45-B93E-4E02-9F49-26F435B73DAD}" type="pres">
      <dgm:prSet presAssocID="{023A46F1-0081-47A1-BAA0-DC720371CB7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7B4C1-CF7B-43CE-A28C-16AA7128208D}" type="pres">
      <dgm:prSet presAssocID="{023A46F1-0081-47A1-BAA0-DC720371CB70}" presName="accent_2" presStyleCnt="0"/>
      <dgm:spPr/>
    </dgm:pt>
    <dgm:pt modelId="{87345C03-8265-437C-B6A5-1BB5D4F8F24E}" type="pres">
      <dgm:prSet presAssocID="{023A46F1-0081-47A1-BAA0-DC720371CB70}" presName="accentRepeatNode" presStyleLbl="solidFgAcc1" presStyleIdx="1" presStyleCnt="3"/>
      <dgm:spPr/>
    </dgm:pt>
    <dgm:pt modelId="{AC11353B-4DBC-45F9-B72C-956645808DD0}" type="pres">
      <dgm:prSet presAssocID="{8B79E0CC-9EF0-44A6-9424-042AB93DC46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9EDB6-4B76-4086-A304-629683FB1886}" type="pres">
      <dgm:prSet presAssocID="{8B79E0CC-9EF0-44A6-9424-042AB93DC46B}" presName="accent_3" presStyleCnt="0"/>
      <dgm:spPr/>
    </dgm:pt>
    <dgm:pt modelId="{0AD4E42A-BE42-4E23-A0B2-683B7CDD073A}" type="pres">
      <dgm:prSet presAssocID="{8B79E0CC-9EF0-44A6-9424-042AB93DC46B}" presName="accentRepeatNode" presStyleLbl="solidFgAcc1" presStyleIdx="2" presStyleCnt="3"/>
      <dgm:spPr/>
    </dgm:pt>
  </dgm:ptLst>
  <dgm:cxnLst>
    <dgm:cxn modelId="{8B6FC3F6-121A-42DD-B8B2-F8AFC0017ADB}" type="presOf" srcId="{F9535386-A53D-46E2-99AA-7556B67A5B91}" destId="{5E6B8ABB-CF94-42B2-95F6-31045A7033A0}" srcOrd="0" destOrd="0" presId="urn:microsoft.com/office/officeart/2008/layout/VerticalCurvedList"/>
    <dgm:cxn modelId="{08B5E571-83ED-47F9-AE08-40BAEC82C4E2}" srcId="{F9535386-A53D-46E2-99AA-7556B67A5B91}" destId="{CDAF86EF-A527-4FA7-9B48-DEB5400F44A2}" srcOrd="0" destOrd="0" parTransId="{54D18261-5384-46CE-A0A7-C8FC5C134C61}" sibTransId="{5A26EC32-35B7-4C53-93DF-0DAE1A38D96D}"/>
    <dgm:cxn modelId="{1E68C468-9887-42C6-9B4E-C945242DAA5C}" type="presOf" srcId="{8B79E0CC-9EF0-44A6-9424-042AB93DC46B}" destId="{AC11353B-4DBC-45F9-B72C-956645808DD0}" srcOrd="0" destOrd="0" presId="urn:microsoft.com/office/officeart/2008/layout/VerticalCurvedList"/>
    <dgm:cxn modelId="{FE0F66AD-95A2-4188-B070-EDDEDA592D87}" type="presOf" srcId="{CDAF86EF-A527-4FA7-9B48-DEB5400F44A2}" destId="{C2DFEEDD-E6CA-43DC-8CCB-369FDFB92993}" srcOrd="0" destOrd="0" presId="urn:microsoft.com/office/officeart/2008/layout/VerticalCurvedList"/>
    <dgm:cxn modelId="{1E2CC386-7F2B-44E2-9B31-76DD5FF48D1E}" srcId="{F9535386-A53D-46E2-99AA-7556B67A5B91}" destId="{8B79E0CC-9EF0-44A6-9424-042AB93DC46B}" srcOrd="2" destOrd="0" parTransId="{980B1BD7-591A-4094-94D0-6CEF969F0CFF}" sibTransId="{9DDEAA42-A6F5-487A-B59E-E0BC99C8A691}"/>
    <dgm:cxn modelId="{4F0F1046-8234-491D-AD4F-D26CE1ED5E63}" type="presOf" srcId="{023A46F1-0081-47A1-BAA0-DC720371CB70}" destId="{B16ECF45-B93E-4E02-9F49-26F435B73DAD}" srcOrd="0" destOrd="0" presId="urn:microsoft.com/office/officeart/2008/layout/VerticalCurvedList"/>
    <dgm:cxn modelId="{7BFC4409-F829-4E8C-8BB7-1FE96B01346B}" type="presOf" srcId="{5A26EC32-35B7-4C53-93DF-0DAE1A38D96D}" destId="{3CF6F41C-40E7-47F4-A4B2-CB253623D31D}" srcOrd="0" destOrd="0" presId="urn:microsoft.com/office/officeart/2008/layout/VerticalCurvedList"/>
    <dgm:cxn modelId="{8CEAFBC6-45A9-4CE3-AD8A-CB65EFBC4DF1}" srcId="{F9535386-A53D-46E2-99AA-7556B67A5B91}" destId="{023A46F1-0081-47A1-BAA0-DC720371CB70}" srcOrd="1" destOrd="0" parTransId="{ADE09FB4-66C2-4C8F-A542-24B5CBDB2E54}" sibTransId="{29413181-B394-43B2-A0EE-9CA893CC006F}"/>
    <dgm:cxn modelId="{D58E54C2-1F11-40BA-9E81-C44876048CA8}" type="presParOf" srcId="{5E6B8ABB-CF94-42B2-95F6-31045A7033A0}" destId="{DF705D62-FCFA-48AE-B74B-C1844FB84C4D}" srcOrd="0" destOrd="0" presId="urn:microsoft.com/office/officeart/2008/layout/VerticalCurvedList"/>
    <dgm:cxn modelId="{36455C26-33C2-4AA7-AFC1-353EBACAD165}" type="presParOf" srcId="{DF705D62-FCFA-48AE-B74B-C1844FB84C4D}" destId="{32D7607D-591C-473E-A29E-7083096F3636}" srcOrd="0" destOrd="0" presId="urn:microsoft.com/office/officeart/2008/layout/VerticalCurvedList"/>
    <dgm:cxn modelId="{DBC20345-FF53-4C2D-ABBB-956899238545}" type="presParOf" srcId="{32D7607D-591C-473E-A29E-7083096F3636}" destId="{45B9B96F-B9FD-419C-9F5C-20A58B7A9821}" srcOrd="0" destOrd="0" presId="urn:microsoft.com/office/officeart/2008/layout/VerticalCurvedList"/>
    <dgm:cxn modelId="{38728315-CD3A-4EA7-8754-86BFE6C1D7EB}" type="presParOf" srcId="{32D7607D-591C-473E-A29E-7083096F3636}" destId="{3CF6F41C-40E7-47F4-A4B2-CB253623D31D}" srcOrd="1" destOrd="0" presId="urn:microsoft.com/office/officeart/2008/layout/VerticalCurvedList"/>
    <dgm:cxn modelId="{11E57FE3-3DAF-4D71-AD03-243516276E19}" type="presParOf" srcId="{32D7607D-591C-473E-A29E-7083096F3636}" destId="{B1B91652-270D-4545-9AF0-F5B35C59B72F}" srcOrd="2" destOrd="0" presId="urn:microsoft.com/office/officeart/2008/layout/VerticalCurvedList"/>
    <dgm:cxn modelId="{AF143B0F-6EEF-4E50-98F9-A0EC5A392F06}" type="presParOf" srcId="{32D7607D-591C-473E-A29E-7083096F3636}" destId="{1C2E77F6-9328-473F-8A84-DB14DF0D86FF}" srcOrd="3" destOrd="0" presId="urn:microsoft.com/office/officeart/2008/layout/VerticalCurvedList"/>
    <dgm:cxn modelId="{431A06A3-696F-4FC6-818E-CCB686398408}" type="presParOf" srcId="{DF705D62-FCFA-48AE-B74B-C1844FB84C4D}" destId="{C2DFEEDD-E6CA-43DC-8CCB-369FDFB92993}" srcOrd="1" destOrd="0" presId="urn:microsoft.com/office/officeart/2008/layout/VerticalCurvedList"/>
    <dgm:cxn modelId="{5BBBA0C1-148B-4FE4-B2B3-913632D8D241}" type="presParOf" srcId="{DF705D62-FCFA-48AE-B74B-C1844FB84C4D}" destId="{7B23B52C-43AB-438C-89D4-4EED6178816D}" srcOrd="2" destOrd="0" presId="urn:microsoft.com/office/officeart/2008/layout/VerticalCurvedList"/>
    <dgm:cxn modelId="{24F8B04C-D9FD-4A5E-B3D7-3191F75CFFBD}" type="presParOf" srcId="{7B23B52C-43AB-438C-89D4-4EED6178816D}" destId="{905E2C4A-BF4B-42B1-87FC-0F1A7CC0AEF9}" srcOrd="0" destOrd="0" presId="urn:microsoft.com/office/officeart/2008/layout/VerticalCurvedList"/>
    <dgm:cxn modelId="{1C901733-4CC7-47A2-9FB0-DCC3A53D1B22}" type="presParOf" srcId="{DF705D62-FCFA-48AE-B74B-C1844FB84C4D}" destId="{B16ECF45-B93E-4E02-9F49-26F435B73DAD}" srcOrd="3" destOrd="0" presId="urn:microsoft.com/office/officeart/2008/layout/VerticalCurvedList"/>
    <dgm:cxn modelId="{90BD4274-63CE-4656-A7E8-D2153C639DA1}" type="presParOf" srcId="{DF705D62-FCFA-48AE-B74B-C1844FB84C4D}" destId="{2987B4C1-CF7B-43CE-A28C-16AA7128208D}" srcOrd="4" destOrd="0" presId="urn:microsoft.com/office/officeart/2008/layout/VerticalCurvedList"/>
    <dgm:cxn modelId="{5A8D948B-5EE0-445D-A4AD-4AF15DF1DA0C}" type="presParOf" srcId="{2987B4C1-CF7B-43CE-A28C-16AA7128208D}" destId="{87345C03-8265-437C-B6A5-1BB5D4F8F24E}" srcOrd="0" destOrd="0" presId="urn:microsoft.com/office/officeart/2008/layout/VerticalCurvedList"/>
    <dgm:cxn modelId="{14F573BD-F888-49D7-8087-EF83438D4724}" type="presParOf" srcId="{DF705D62-FCFA-48AE-B74B-C1844FB84C4D}" destId="{AC11353B-4DBC-45F9-B72C-956645808DD0}" srcOrd="5" destOrd="0" presId="urn:microsoft.com/office/officeart/2008/layout/VerticalCurvedList"/>
    <dgm:cxn modelId="{970C1C93-D029-453B-B967-D44218FF5E56}" type="presParOf" srcId="{DF705D62-FCFA-48AE-B74B-C1844FB84C4D}" destId="{C2A9EDB6-4B76-4086-A304-629683FB1886}" srcOrd="6" destOrd="0" presId="urn:microsoft.com/office/officeart/2008/layout/VerticalCurvedList"/>
    <dgm:cxn modelId="{88927139-605E-477A-B501-851DF7B9C6F9}" type="presParOf" srcId="{C2A9EDB6-4B76-4086-A304-629683FB1886}" destId="{0AD4E42A-BE42-4E23-A0B2-683B7CDD07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CFEB28-F3ED-481E-B837-188501AF4CD4}" type="doc">
      <dgm:prSet loTypeId="urn:microsoft.com/office/officeart/2005/8/layout/vList6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6EBE400-C190-45EE-9070-F202C28C2E80}">
      <dgm:prSet phldrT="[Text]" custT="1"/>
      <dgm:spPr/>
      <dgm:t>
        <a:bodyPr/>
        <a:lstStyle/>
        <a:p>
          <a:r>
            <a:rPr lang="en-US" sz="1800" dirty="0" smtClean="0"/>
            <a:t>Word Vectors</a:t>
          </a:r>
          <a:endParaRPr lang="en-US" sz="1800" dirty="0"/>
        </a:p>
      </dgm:t>
    </dgm:pt>
    <dgm:pt modelId="{9E150BF5-D84C-4D9F-BF9A-8383324CC25F}" type="parTrans" cxnId="{581E7A3D-9F84-4DEE-87B1-15A899BF6836}">
      <dgm:prSet/>
      <dgm:spPr/>
      <dgm:t>
        <a:bodyPr/>
        <a:lstStyle/>
        <a:p>
          <a:endParaRPr lang="en-US" sz="4400"/>
        </a:p>
      </dgm:t>
    </dgm:pt>
    <dgm:pt modelId="{BD1FB1BA-513E-44E0-8332-B9A65E07D126}" type="sibTrans" cxnId="{581E7A3D-9F84-4DEE-87B1-15A899BF6836}">
      <dgm:prSet/>
      <dgm:spPr/>
      <dgm:t>
        <a:bodyPr/>
        <a:lstStyle/>
        <a:p>
          <a:endParaRPr lang="en-US" sz="4400"/>
        </a:p>
      </dgm:t>
    </dgm:pt>
    <dgm:pt modelId="{C4E1E76C-DC18-44B6-8D45-38339A41197C}">
      <dgm:prSet phldrT="[Text]" custT="1"/>
      <dgm:spPr/>
      <dgm:t>
        <a:bodyPr/>
        <a:lstStyle/>
        <a:p>
          <a:r>
            <a:rPr lang="en-US" sz="1100" dirty="0" smtClean="0"/>
            <a:t>Similar words are closer to each other</a:t>
          </a:r>
          <a:endParaRPr lang="en-US" sz="1100" dirty="0"/>
        </a:p>
      </dgm:t>
    </dgm:pt>
    <dgm:pt modelId="{64161ADD-4DE4-451B-BA9E-7558D58DEAA0}" type="parTrans" cxnId="{7DB1960F-4B03-4DA8-ADD3-C333ECFF1C6B}">
      <dgm:prSet/>
      <dgm:spPr/>
      <dgm:t>
        <a:bodyPr/>
        <a:lstStyle/>
        <a:p>
          <a:endParaRPr lang="en-US" sz="4400"/>
        </a:p>
      </dgm:t>
    </dgm:pt>
    <dgm:pt modelId="{F4FBC4FA-22D6-4BA6-B2D5-1270FEFD34E4}" type="sibTrans" cxnId="{7DB1960F-4B03-4DA8-ADD3-C333ECFF1C6B}">
      <dgm:prSet/>
      <dgm:spPr/>
      <dgm:t>
        <a:bodyPr/>
        <a:lstStyle/>
        <a:p>
          <a:endParaRPr lang="en-US" sz="4400"/>
        </a:p>
      </dgm:t>
    </dgm:pt>
    <dgm:pt modelId="{B739EBDA-6AD8-4E86-B46D-419F94EC70CD}">
      <dgm:prSet phldrT="[Text]" custT="1"/>
      <dgm:spPr/>
      <dgm:t>
        <a:bodyPr/>
        <a:lstStyle/>
        <a:p>
          <a:r>
            <a:rPr lang="en-US" sz="1100" dirty="0" smtClean="0"/>
            <a:t>Dissimilar words are far apart</a:t>
          </a:r>
          <a:endParaRPr lang="en-US" sz="1100" dirty="0"/>
        </a:p>
      </dgm:t>
    </dgm:pt>
    <dgm:pt modelId="{2F2E5BEC-B9ED-4315-971E-A8AF55A630D5}" type="parTrans" cxnId="{6A80194D-A512-4886-9DB4-673C39BF00AD}">
      <dgm:prSet/>
      <dgm:spPr/>
      <dgm:t>
        <a:bodyPr/>
        <a:lstStyle/>
        <a:p>
          <a:endParaRPr lang="en-US" sz="4400"/>
        </a:p>
      </dgm:t>
    </dgm:pt>
    <dgm:pt modelId="{B511CF25-911D-4FE4-9B30-C31AC2C242C9}" type="sibTrans" cxnId="{6A80194D-A512-4886-9DB4-673C39BF00AD}">
      <dgm:prSet/>
      <dgm:spPr/>
      <dgm:t>
        <a:bodyPr/>
        <a:lstStyle/>
        <a:p>
          <a:endParaRPr lang="en-US" sz="4400"/>
        </a:p>
      </dgm:t>
    </dgm:pt>
    <dgm:pt modelId="{0470F7D4-BBF2-4EFC-8D42-6BC6EC57CF7E}">
      <dgm:prSet phldrT="[Text]" custT="1"/>
      <dgm:spPr/>
      <dgm:t>
        <a:bodyPr/>
        <a:lstStyle/>
        <a:p>
          <a:r>
            <a:rPr lang="en-US" sz="1800" dirty="0" smtClean="0"/>
            <a:t>Convolution</a:t>
          </a:r>
          <a:endParaRPr lang="en-US" sz="1800" dirty="0"/>
        </a:p>
      </dgm:t>
    </dgm:pt>
    <dgm:pt modelId="{07130FE9-6791-4B64-B83A-55D3E5ABE38B}" type="parTrans" cxnId="{9F1D639E-4FA4-4355-90D3-1126CB010A4E}">
      <dgm:prSet/>
      <dgm:spPr/>
      <dgm:t>
        <a:bodyPr/>
        <a:lstStyle/>
        <a:p>
          <a:endParaRPr lang="en-US" sz="4400"/>
        </a:p>
      </dgm:t>
    </dgm:pt>
    <dgm:pt modelId="{0F37A639-780C-424A-B6CF-C6CDC0ED263B}" type="sibTrans" cxnId="{9F1D639E-4FA4-4355-90D3-1126CB010A4E}">
      <dgm:prSet/>
      <dgm:spPr/>
      <dgm:t>
        <a:bodyPr/>
        <a:lstStyle/>
        <a:p>
          <a:endParaRPr lang="en-US" sz="4400"/>
        </a:p>
      </dgm:t>
    </dgm:pt>
    <dgm:pt modelId="{C9BE276E-1C4A-4DD4-82AC-44C2C2216F06}">
      <dgm:prSet phldrT="[Text]" custT="1"/>
      <dgm:spPr/>
      <dgm:t>
        <a:bodyPr/>
        <a:lstStyle/>
        <a:p>
          <a:r>
            <a:rPr lang="en-US" sz="1100" dirty="0" smtClean="0"/>
            <a:t>Learns useful word combination patterns</a:t>
          </a:r>
          <a:endParaRPr lang="en-US" sz="1100" dirty="0"/>
        </a:p>
      </dgm:t>
    </dgm:pt>
    <dgm:pt modelId="{593A0E7D-A862-4AEE-8CF1-55B50003FCD4}" type="parTrans" cxnId="{14F807A4-2AFA-4AD8-930B-DDE0562AAC4A}">
      <dgm:prSet/>
      <dgm:spPr/>
      <dgm:t>
        <a:bodyPr/>
        <a:lstStyle/>
        <a:p>
          <a:endParaRPr lang="en-US" sz="4400"/>
        </a:p>
      </dgm:t>
    </dgm:pt>
    <dgm:pt modelId="{D65CDAE4-EE45-439D-B596-9A59C6094CF4}" type="sibTrans" cxnId="{14F807A4-2AFA-4AD8-930B-DDE0562AAC4A}">
      <dgm:prSet/>
      <dgm:spPr/>
      <dgm:t>
        <a:bodyPr/>
        <a:lstStyle/>
        <a:p>
          <a:endParaRPr lang="en-US" sz="4400"/>
        </a:p>
      </dgm:t>
    </dgm:pt>
    <dgm:pt modelId="{D5B5AE4B-6405-4202-B082-DCA3861AD15F}">
      <dgm:prSet phldrT="[Text]" custT="1"/>
      <dgm:spPr/>
      <dgm:t>
        <a:bodyPr/>
        <a:lstStyle/>
        <a:p>
          <a:r>
            <a:rPr lang="en-US" sz="1100" dirty="0" smtClean="0"/>
            <a:t>300 features</a:t>
          </a:r>
          <a:endParaRPr lang="en-US" sz="1100" dirty="0"/>
        </a:p>
      </dgm:t>
    </dgm:pt>
    <dgm:pt modelId="{163829E2-9465-4F26-B14C-0E62511A9D9F}" type="parTrans" cxnId="{CDBFBB98-9876-41DF-ACFC-0B3D050BC1FE}">
      <dgm:prSet/>
      <dgm:spPr/>
      <dgm:t>
        <a:bodyPr/>
        <a:lstStyle/>
        <a:p>
          <a:endParaRPr lang="en-US" sz="4400"/>
        </a:p>
      </dgm:t>
    </dgm:pt>
    <dgm:pt modelId="{6BE4676D-39AD-4860-A755-5A62CC6357FA}" type="sibTrans" cxnId="{CDBFBB98-9876-41DF-ACFC-0B3D050BC1FE}">
      <dgm:prSet/>
      <dgm:spPr/>
      <dgm:t>
        <a:bodyPr/>
        <a:lstStyle/>
        <a:p>
          <a:endParaRPr lang="en-US" sz="4400"/>
        </a:p>
      </dgm:t>
    </dgm:pt>
    <dgm:pt modelId="{2DCECC7E-9CC4-4C3E-8EBC-CE81F4EE4328}">
      <dgm:prSet phldrT="[Text]" custT="1"/>
      <dgm:spPr/>
      <dgm:t>
        <a:bodyPr/>
        <a:lstStyle/>
        <a:p>
          <a:r>
            <a:rPr lang="en-US" sz="1800" dirty="0" smtClean="0"/>
            <a:t>Decision Function</a:t>
          </a:r>
          <a:endParaRPr lang="en-US" sz="1800" dirty="0"/>
        </a:p>
      </dgm:t>
    </dgm:pt>
    <dgm:pt modelId="{56B81F64-51B0-419A-A3BF-F6B549527699}" type="parTrans" cxnId="{A83108C6-2CCC-4FF6-BC34-74F7CFB12B03}">
      <dgm:prSet/>
      <dgm:spPr/>
      <dgm:t>
        <a:bodyPr/>
        <a:lstStyle/>
        <a:p>
          <a:endParaRPr lang="en-US" sz="4400"/>
        </a:p>
      </dgm:t>
    </dgm:pt>
    <dgm:pt modelId="{9313B421-6699-4E14-94F4-3C5393DA39AF}" type="sibTrans" cxnId="{A83108C6-2CCC-4FF6-BC34-74F7CFB12B03}">
      <dgm:prSet/>
      <dgm:spPr/>
      <dgm:t>
        <a:bodyPr/>
        <a:lstStyle/>
        <a:p>
          <a:endParaRPr lang="en-US" sz="4400"/>
        </a:p>
      </dgm:t>
    </dgm:pt>
    <dgm:pt modelId="{0B7211A7-A8AD-4B54-8831-5D6020B1C4F9}">
      <dgm:prSet phldrT="[Text]" custT="1"/>
      <dgm:spPr/>
      <dgm:t>
        <a:bodyPr/>
        <a:lstStyle/>
        <a:p>
          <a:r>
            <a:rPr lang="en-US" sz="1100" dirty="0" smtClean="0"/>
            <a:t>Analog to logistic regression</a:t>
          </a:r>
          <a:endParaRPr lang="en-US" sz="1100" dirty="0"/>
        </a:p>
      </dgm:t>
    </dgm:pt>
    <dgm:pt modelId="{BFB8D7A6-313A-451C-8995-618616F5DA3B}" type="parTrans" cxnId="{10B99F8C-EF66-4AC3-A3A4-8C3CC599388B}">
      <dgm:prSet/>
      <dgm:spPr/>
      <dgm:t>
        <a:bodyPr/>
        <a:lstStyle/>
        <a:p>
          <a:endParaRPr lang="en-US" sz="4400"/>
        </a:p>
      </dgm:t>
    </dgm:pt>
    <dgm:pt modelId="{72F8C21F-90BF-4FFC-9458-09FC2671A29E}" type="sibTrans" cxnId="{10B99F8C-EF66-4AC3-A3A4-8C3CC599388B}">
      <dgm:prSet/>
      <dgm:spPr/>
      <dgm:t>
        <a:bodyPr/>
        <a:lstStyle/>
        <a:p>
          <a:endParaRPr lang="en-US" sz="4400"/>
        </a:p>
      </dgm:t>
    </dgm:pt>
    <dgm:pt modelId="{FE32C475-6EB1-42D3-AB23-1B13D0CDC445}">
      <dgm:prSet phldrT="[Text]" custT="1"/>
      <dgm:spPr/>
      <dgm:t>
        <a:bodyPr/>
        <a:lstStyle/>
        <a:p>
          <a:r>
            <a:rPr lang="en-US" sz="1100" smtClean="0"/>
            <a:t>5-word </a:t>
          </a:r>
          <a:r>
            <a:rPr lang="en-US" sz="1100" dirty="0" smtClean="0"/>
            <a:t>windows</a:t>
          </a:r>
          <a:endParaRPr lang="en-US" sz="1100" dirty="0"/>
        </a:p>
      </dgm:t>
    </dgm:pt>
    <dgm:pt modelId="{8E70740F-6E81-43F3-B1E4-F4D2ECE92C4C}" type="parTrans" cxnId="{54C249D9-B7C4-4403-9A71-D420CD20CB26}">
      <dgm:prSet/>
      <dgm:spPr/>
      <dgm:t>
        <a:bodyPr/>
        <a:lstStyle/>
        <a:p>
          <a:endParaRPr lang="en-US" sz="4400"/>
        </a:p>
      </dgm:t>
    </dgm:pt>
    <dgm:pt modelId="{00C8191B-DD7E-418A-83A1-39937BAFCA91}" type="sibTrans" cxnId="{54C249D9-B7C4-4403-9A71-D420CD20CB26}">
      <dgm:prSet/>
      <dgm:spPr/>
      <dgm:t>
        <a:bodyPr/>
        <a:lstStyle/>
        <a:p>
          <a:endParaRPr lang="en-US" sz="4400"/>
        </a:p>
      </dgm:t>
    </dgm:pt>
    <dgm:pt modelId="{4FDBB08E-E29C-4C74-96A6-4EB3E6FC36E7}">
      <dgm:prSet phldrT="[Text]" custT="1"/>
      <dgm:spPr/>
      <dgm:t>
        <a:bodyPr/>
        <a:lstStyle/>
        <a:p>
          <a:r>
            <a:rPr lang="en-US" sz="1100" dirty="0" smtClean="0"/>
            <a:t>Non-</a:t>
          </a:r>
          <a:r>
            <a:rPr lang="en-US" sz="1100" dirty="0" err="1" smtClean="0"/>
            <a:t>linearities</a:t>
          </a:r>
          <a:endParaRPr lang="en-US" sz="1100" dirty="0"/>
        </a:p>
      </dgm:t>
    </dgm:pt>
    <dgm:pt modelId="{85B86949-A349-4202-A189-C7B75352A0BD}" type="parTrans" cxnId="{255B6C20-8FD2-4862-9E7B-333CD94EE844}">
      <dgm:prSet/>
      <dgm:spPr/>
      <dgm:t>
        <a:bodyPr/>
        <a:lstStyle/>
        <a:p>
          <a:endParaRPr lang="en-US" sz="4400"/>
        </a:p>
      </dgm:t>
    </dgm:pt>
    <dgm:pt modelId="{9A8F458A-A14B-4303-9A4B-62FB24C3D0F4}" type="sibTrans" cxnId="{255B6C20-8FD2-4862-9E7B-333CD94EE844}">
      <dgm:prSet/>
      <dgm:spPr/>
      <dgm:t>
        <a:bodyPr/>
        <a:lstStyle/>
        <a:p>
          <a:endParaRPr lang="en-US" sz="4400"/>
        </a:p>
      </dgm:t>
    </dgm:pt>
    <dgm:pt modelId="{BF81BA08-F7E4-45B0-9493-201AF644670C}">
      <dgm:prSet phldrT="[Text]" custT="1"/>
      <dgm:spPr/>
      <dgm:t>
        <a:bodyPr/>
        <a:lstStyle/>
        <a:p>
          <a:r>
            <a:rPr lang="en-US" sz="1100" dirty="0" err="1" smtClean="0"/>
            <a:t>Softmax</a:t>
          </a:r>
          <a:endParaRPr lang="en-US" sz="1100" dirty="0"/>
        </a:p>
      </dgm:t>
    </dgm:pt>
    <dgm:pt modelId="{869FC110-1ABA-4D6A-8D87-1B69904B9514}" type="parTrans" cxnId="{1AB1C0B1-E6BF-4980-8589-DBB920B6238E}">
      <dgm:prSet/>
      <dgm:spPr/>
      <dgm:t>
        <a:bodyPr/>
        <a:lstStyle/>
        <a:p>
          <a:endParaRPr lang="en-US" sz="4400"/>
        </a:p>
      </dgm:t>
    </dgm:pt>
    <dgm:pt modelId="{0204A5D5-9327-4BA2-9126-17C01A04A702}" type="sibTrans" cxnId="{1AB1C0B1-E6BF-4980-8589-DBB920B6238E}">
      <dgm:prSet/>
      <dgm:spPr/>
      <dgm:t>
        <a:bodyPr/>
        <a:lstStyle/>
        <a:p>
          <a:endParaRPr lang="en-US" sz="4400"/>
        </a:p>
      </dgm:t>
    </dgm:pt>
    <dgm:pt modelId="{0FE933B6-6174-4B0C-A842-5C0C9C3DB193}">
      <dgm:prSet phldrT="[Text]" custT="1"/>
      <dgm:spPr/>
      <dgm:t>
        <a:bodyPr/>
        <a:lstStyle/>
        <a:p>
          <a:r>
            <a:rPr lang="en-US" sz="1100" smtClean="0"/>
            <a:t>May work </a:t>
          </a:r>
          <a:r>
            <a:rPr lang="en-US" sz="1100" dirty="0" smtClean="0"/>
            <a:t>better when domain specific</a:t>
          </a:r>
          <a:endParaRPr lang="en-US" sz="1100" dirty="0"/>
        </a:p>
      </dgm:t>
    </dgm:pt>
    <dgm:pt modelId="{CE608466-355F-42EA-B368-156842FA4625}" type="parTrans" cxnId="{DEDA01A3-7FEA-43E6-A482-2DC41F2C0D5A}">
      <dgm:prSet/>
      <dgm:spPr/>
      <dgm:t>
        <a:bodyPr/>
        <a:lstStyle/>
        <a:p>
          <a:endParaRPr lang="en-US" sz="3600"/>
        </a:p>
      </dgm:t>
    </dgm:pt>
    <dgm:pt modelId="{7091C062-B5B8-4F63-BC89-98713C24BBA3}" type="sibTrans" cxnId="{DEDA01A3-7FEA-43E6-A482-2DC41F2C0D5A}">
      <dgm:prSet/>
      <dgm:spPr/>
      <dgm:t>
        <a:bodyPr/>
        <a:lstStyle/>
        <a:p>
          <a:endParaRPr lang="en-US" sz="3600"/>
        </a:p>
      </dgm:t>
    </dgm:pt>
    <dgm:pt modelId="{7A20655D-2AE3-4BE7-8B9F-7D7EC963090B}" type="pres">
      <dgm:prSet presAssocID="{0ACFEB28-F3ED-481E-B837-188501AF4CD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0AEA0DF-3066-4F03-BE1C-FB23C7A082C0}" type="pres">
      <dgm:prSet presAssocID="{56EBE400-C190-45EE-9070-F202C28C2E80}" presName="linNode" presStyleCnt="0"/>
      <dgm:spPr/>
    </dgm:pt>
    <dgm:pt modelId="{19E84E38-7C43-4091-AF62-EB966FB139D7}" type="pres">
      <dgm:prSet presAssocID="{56EBE400-C190-45EE-9070-F202C28C2E80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0EFA3-AA94-401F-99D0-2F66642CB891}" type="pres">
      <dgm:prSet presAssocID="{56EBE400-C190-45EE-9070-F202C28C2E80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06497-9DDA-426A-A610-FB4C02658564}" type="pres">
      <dgm:prSet presAssocID="{BD1FB1BA-513E-44E0-8332-B9A65E07D126}" presName="spacing" presStyleCnt="0"/>
      <dgm:spPr/>
    </dgm:pt>
    <dgm:pt modelId="{F533B168-6FA8-4F9D-8FAE-E00D4C2EC1C0}" type="pres">
      <dgm:prSet presAssocID="{0470F7D4-BBF2-4EFC-8D42-6BC6EC57CF7E}" presName="linNode" presStyleCnt="0"/>
      <dgm:spPr/>
    </dgm:pt>
    <dgm:pt modelId="{21341A8D-AD87-49DD-B415-38C5455351CA}" type="pres">
      <dgm:prSet presAssocID="{0470F7D4-BBF2-4EFC-8D42-6BC6EC57CF7E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3ECE9-9899-47AF-A521-42AF54BF70F8}" type="pres">
      <dgm:prSet presAssocID="{0470F7D4-BBF2-4EFC-8D42-6BC6EC57CF7E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AED58-636E-46EB-9F1D-03FA3681A222}" type="pres">
      <dgm:prSet presAssocID="{0F37A639-780C-424A-B6CF-C6CDC0ED263B}" presName="spacing" presStyleCnt="0"/>
      <dgm:spPr/>
    </dgm:pt>
    <dgm:pt modelId="{0613E715-854D-44DB-9116-569EBD7B8E42}" type="pres">
      <dgm:prSet presAssocID="{2DCECC7E-9CC4-4C3E-8EBC-CE81F4EE4328}" presName="linNode" presStyleCnt="0"/>
      <dgm:spPr/>
    </dgm:pt>
    <dgm:pt modelId="{88872A5B-059F-4E94-B25B-C6CEDE1E9FBE}" type="pres">
      <dgm:prSet presAssocID="{2DCECC7E-9CC4-4C3E-8EBC-CE81F4EE4328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FF521-7C4E-4788-BD74-9C58DB4469A6}" type="pres">
      <dgm:prSet presAssocID="{2DCECC7E-9CC4-4C3E-8EBC-CE81F4EE4328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C249D9-B7C4-4403-9A71-D420CD20CB26}" srcId="{0470F7D4-BBF2-4EFC-8D42-6BC6EC57CF7E}" destId="{FE32C475-6EB1-42D3-AB23-1B13D0CDC445}" srcOrd="1" destOrd="0" parTransId="{8E70740F-6E81-43F3-B1E4-F4D2ECE92C4C}" sibTransId="{00C8191B-DD7E-418A-83A1-39937BAFCA91}"/>
    <dgm:cxn modelId="{10B99F8C-EF66-4AC3-A3A4-8C3CC599388B}" srcId="{2DCECC7E-9CC4-4C3E-8EBC-CE81F4EE4328}" destId="{0B7211A7-A8AD-4B54-8831-5D6020B1C4F9}" srcOrd="1" destOrd="0" parTransId="{BFB8D7A6-313A-451C-8995-618616F5DA3B}" sibTransId="{72F8C21F-90BF-4FFC-9458-09FC2671A29E}"/>
    <dgm:cxn modelId="{581E7A3D-9F84-4DEE-87B1-15A899BF6836}" srcId="{0ACFEB28-F3ED-481E-B837-188501AF4CD4}" destId="{56EBE400-C190-45EE-9070-F202C28C2E80}" srcOrd="0" destOrd="0" parTransId="{9E150BF5-D84C-4D9F-BF9A-8383324CC25F}" sibTransId="{BD1FB1BA-513E-44E0-8332-B9A65E07D126}"/>
    <dgm:cxn modelId="{9F1D639E-4FA4-4355-90D3-1126CB010A4E}" srcId="{0ACFEB28-F3ED-481E-B837-188501AF4CD4}" destId="{0470F7D4-BBF2-4EFC-8D42-6BC6EC57CF7E}" srcOrd="1" destOrd="0" parTransId="{07130FE9-6791-4B64-B83A-55D3E5ABE38B}" sibTransId="{0F37A639-780C-424A-B6CF-C6CDC0ED263B}"/>
    <dgm:cxn modelId="{255B6C20-8FD2-4862-9E7B-333CD94EE844}" srcId="{0470F7D4-BBF2-4EFC-8D42-6BC6EC57CF7E}" destId="{4FDBB08E-E29C-4C74-96A6-4EB3E6FC36E7}" srcOrd="3" destOrd="0" parTransId="{85B86949-A349-4202-A189-C7B75352A0BD}" sibTransId="{9A8F458A-A14B-4303-9A4B-62FB24C3D0F4}"/>
    <dgm:cxn modelId="{35E36FE0-7ACC-4A24-BDCB-68858404DCFD}" type="presOf" srcId="{4FDBB08E-E29C-4C74-96A6-4EB3E6FC36E7}" destId="{2A53ECE9-9899-47AF-A521-42AF54BF70F8}" srcOrd="0" destOrd="3" presId="urn:microsoft.com/office/officeart/2005/8/layout/vList6"/>
    <dgm:cxn modelId="{190B17AF-E71C-4177-80FF-5F8877D7EB50}" type="presOf" srcId="{B739EBDA-6AD8-4E86-B46D-419F94EC70CD}" destId="{6F20EFA3-AA94-401F-99D0-2F66642CB891}" srcOrd="0" destOrd="1" presId="urn:microsoft.com/office/officeart/2005/8/layout/vList6"/>
    <dgm:cxn modelId="{121D8867-F0B4-40A7-B845-C580820D082F}" type="presOf" srcId="{56EBE400-C190-45EE-9070-F202C28C2E80}" destId="{19E84E38-7C43-4091-AF62-EB966FB139D7}" srcOrd="0" destOrd="0" presId="urn:microsoft.com/office/officeart/2005/8/layout/vList6"/>
    <dgm:cxn modelId="{8DE2BF6C-9855-4D94-91EE-A216C0A8BE84}" type="presOf" srcId="{0470F7D4-BBF2-4EFC-8D42-6BC6EC57CF7E}" destId="{21341A8D-AD87-49DD-B415-38C5455351CA}" srcOrd="0" destOrd="0" presId="urn:microsoft.com/office/officeart/2005/8/layout/vList6"/>
    <dgm:cxn modelId="{CDBFBB98-9876-41DF-ACFC-0B3D050BC1FE}" srcId="{0470F7D4-BBF2-4EFC-8D42-6BC6EC57CF7E}" destId="{D5B5AE4B-6405-4202-B082-DCA3861AD15F}" srcOrd="2" destOrd="0" parTransId="{163829E2-9465-4F26-B14C-0E62511A9D9F}" sibTransId="{6BE4676D-39AD-4860-A755-5A62CC6357FA}"/>
    <dgm:cxn modelId="{7CCFCACB-202E-4809-B87A-B98E1E0648AC}" type="presOf" srcId="{D5B5AE4B-6405-4202-B082-DCA3861AD15F}" destId="{2A53ECE9-9899-47AF-A521-42AF54BF70F8}" srcOrd="0" destOrd="2" presId="urn:microsoft.com/office/officeart/2005/8/layout/vList6"/>
    <dgm:cxn modelId="{B9CF6D77-8089-44F6-BE0B-8383F64969A3}" type="presOf" srcId="{C4E1E76C-DC18-44B6-8D45-38339A41197C}" destId="{6F20EFA3-AA94-401F-99D0-2F66642CB891}" srcOrd="0" destOrd="0" presId="urn:microsoft.com/office/officeart/2005/8/layout/vList6"/>
    <dgm:cxn modelId="{A83108C6-2CCC-4FF6-BC34-74F7CFB12B03}" srcId="{0ACFEB28-F3ED-481E-B837-188501AF4CD4}" destId="{2DCECC7E-9CC4-4C3E-8EBC-CE81F4EE4328}" srcOrd="2" destOrd="0" parTransId="{56B81F64-51B0-419A-A3BF-F6B549527699}" sibTransId="{9313B421-6699-4E14-94F4-3C5393DA39AF}"/>
    <dgm:cxn modelId="{7DB1960F-4B03-4DA8-ADD3-C333ECFF1C6B}" srcId="{56EBE400-C190-45EE-9070-F202C28C2E80}" destId="{C4E1E76C-DC18-44B6-8D45-38339A41197C}" srcOrd="0" destOrd="0" parTransId="{64161ADD-4DE4-451B-BA9E-7558D58DEAA0}" sibTransId="{F4FBC4FA-22D6-4BA6-B2D5-1270FEFD34E4}"/>
    <dgm:cxn modelId="{8C1D2C82-ADDD-4620-9EC2-08E40D9E0F93}" type="presOf" srcId="{2DCECC7E-9CC4-4C3E-8EBC-CE81F4EE4328}" destId="{88872A5B-059F-4E94-B25B-C6CEDE1E9FBE}" srcOrd="0" destOrd="0" presId="urn:microsoft.com/office/officeart/2005/8/layout/vList6"/>
    <dgm:cxn modelId="{9B47DA00-89EF-4A56-A052-48DFD856F057}" type="presOf" srcId="{0ACFEB28-F3ED-481E-B837-188501AF4CD4}" destId="{7A20655D-2AE3-4BE7-8B9F-7D7EC963090B}" srcOrd="0" destOrd="0" presId="urn:microsoft.com/office/officeart/2005/8/layout/vList6"/>
    <dgm:cxn modelId="{DEDA01A3-7FEA-43E6-A482-2DC41F2C0D5A}" srcId="{56EBE400-C190-45EE-9070-F202C28C2E80}" destId="{0FE933B6-6174-4B0C-A842-5C0C9C3DB193}" srcOrd="2" destOrd="0" parTransId="{CE608466-355F-42EA-B368-156842FA4625}" sibTransId="{7091C062-B5B8-4F63-BC89-98713C24BBA3}"/>
    <dgm:cxn modelId="{7B2AA38D-86F0-4186-8770-6DB2D1ACB2E4}" type="presOf" srcId="{0B7211A7-A8AD-4B54-8831-5D6020B1C4F9}" destId="{10AFF521-7C4E-4788-BD74-9C58DB4469A6}" srcOrd="0" destOrd="1" presId="urn:microsoft.com/office/officeart/2005/8/layout/vList6"/>
    <dgm:cxn modelId="{35893107-8A4D-4FB2-A6EB-102C36465EAF}" type="presOf" srcId="{0FE933B6-6174-4B0C-A842-5C0C9C3DB193}" destId="{6F20EFA3-AA94-401F-99D0-2F66642CB891}" srcOrd="0" destOrd="2" presId="urn:microsoft.com/office/officeart/2005/8/layout/vList6"/>
    <dgm:cxn modelId="{88682358-9C4C-4263-BB8A-321CDC8726CE}" type="presOf" srcId="{FE32C475-6EB1-42D3-AB23-1B13D0CDC445}" destId="{2A53ECE9-9899-47AF-A521-42AF54BF70F8}" srcOrd="0" destOrd="1" presId="urn:microsoft.com/office/officeart/2005/8/layout/vList6"/>
    <dgm:cxn modelId="{1AB1C0B1-E6BF-4980-8589-DBB920B6238E}" srcId="{2DCECC7E-9CC4-4C3E-8EBC-CE81F4EE4328}" destId="{BF81BA08-F7E4-45B0-9493-201AF644670C}" srcOrd="0" destOrd="0" parTransId="{869FC110-1ABA-4D6A-8D87-1B69904B9514}" sibTransId="{0204A5D5-9327-4BA2-9126-17C01A04A702}"/>
    <dgm:cxn modelId="{6A80194D-A512-4886-9DB4-673C39BF00AD}" srcId="{56EBE400-C190-45EE-9070-F202C28C2E80}" destId="{B739EBDA-6AD8-4E86-B46D-419F94EC70CD}" srcOrd="1" destOrd="0" parTransId="{2F2E5BEC-B9ED-4315-971E-A8AF55A630D5}" sibTransId="{B511CF25-911D-4FE4-9B30-C31AC2C242C9}"/>
    <dgm:cxn modelId="{14F807A4-2AFA-4AD8-930B-DDE0562AAC4A}" srcId="{0470F7D4-BBF2-4EFC-8D42-6BC6EC57CF7E}" destId="{C9BE276E-1C4A-4DD4-82AC-44C2C2216F06}" srcOrd="0" destOrd="0" parTransId="{593A0E7D-A862-4AEE-8CF1-55B50003FCD4}" sibTransId="{D65CDAE4-EE45-439D-B596-9A59C6094CF4}"/>
    <dgm:cxn modelId="{DB39C7F3-65F8-4EFF-A17D-BD86B4B20402}" type="presOf" srcId="{C9BE276E-1C4A-4DD4-82AC-44C2C2216F06}" destId="{2A53ECE9-9899-47AF-A521-42AF54BF70F8}" srcOrd="0" destOrd="0" presId="urn:microsoft.com/office/officeart/2005/8/layout/vList6"/>
    <dgm:cxn modelId="{A92E1152-79C7-4FCE-B77A-8315B1D86242}" type="presOf" srcId="{BF81BA08-F7E4-45B0-9493-201AF644670C}" destId="{10AFF521-7C4E-4788-BD74-9C58DB4469A6}" srcOrd="0" destOrd="0" presId="urn:microsoft.com/office/officeart/2005/8/layout/vList6"/>
    <dgm:cxn modelId="{52A79FE7-BE47-44A9-AE7C-618BC6451F8E}" type="presParOf" srcId="{7A20655D-2AE3-4BE7-8B9F-7D7EC963090B}" destId="{D0AEA0DF-3066-4F03-BE1C-FB23C7A082C0}" srcOrd="0" destOrd="0" presId="urn:microsoft.com/office/officeart/2005/8/layout/vList6"/>
    <dgm:cxn modelId="{73C6320A-86DC-465B-9A1A-A21F58518D11}" type="presParOf" srcId="{D0AEA0DF-3066-4F03-BE1C-FB23C7A082C0}" destId="{19E84E38-7C43-4091-AF62-EB966FB139D7}" srcOrd="0" destOrd="0" presId="urn:microsoft.com/office/officeart/2005/8/layout/vList6"/>
    <dgm:cxn modelId="{73C0E617-BAAF-43A9-961F-583942936B3C}" type="presParOf" srcId="{D0AEA0DF-3066-4F03-BE1C-FB23C7A082C0}" destId="{6F20EFA3-AA94-401F-99D0-2F66642CB891}" srcOrd="1" destOrd="0" presId="urn:microsoft.com/office/officeart/2005/8/layout/vList6"/>
    <dgm:cxn modelId="{74534A3B-40B1-4653-AAED-2853F85F2F8A}" type="presParOf" srcId="{7A20655D-2AE3-4BE7-8B9F-7D7EC963090B}" destId="{1F006497-9DDA-426A-A610-FB4C02658564}" srcOrd="1" destOrd="0" presId="urn:microsoft.com/office/officeart/2005/8/layout/vList6"/>
    <dgm:cxn modelId="{B94C583F-B132-482F-A28C-F71A54BC6268}" type="presParOf" srcId="{7A20655D-2AE3-4BE7-8B9F-7D7EC963090B}" destId="{F533B168-6FA8-4F9D-8FAE-E00D4C2EC1C0}" srcOrd="2" destOrd="0" presId="urn:microsoft.com/office/officeart/2005/8/layout/vList6"/>
    <dgm:cxn modelId="{3967CE0F-89DC-4323-90EA-D4249E96DCBC}" type="presParOf" srcId="{F533B168-6FA8-4F9D-8FAE-E00D4C2EC1C0}" destId="{21341A8D-AD87-49DD-B415-38C5455351CA}" srcOrd="0" destOrd="0" presId="urn:microsoft.com/office/officeart/2005/8/layout/vList6"/>
    <dgm:cxn modelId="{6436D8F4-1788-40D0-A9E4-B9CFFDABAB38}" type="presParOf" srcId="{F533B168-6FA8-4F9D-8FAE-E00D4C2EC1C0}" destId="{2A53ECE9-9899-47AF-A521-42AF54BF70F8}" srcOrd="1" destOrd="0" presId="urn:microsoft.com/office/officeart/2005/8/layout/vList6"/>
    <dgm:cxn modelId="{A1C728F4-9799-4531-90FB-97D25898BB3F}" type="presParOf" srcId="{7A20655D-2AE3-4BE7-8B9F-7D7EC963090B}" destId="{210AED58-636E-46EB-9F1D-03FA3681A222}" srcOrd="3" destOrd="0" presId="urn:microsoft.com/office/officeart/2005/8/layout/vList6"/>
    <dgm:cxn modelId="{CDCF1F1B-1FA4-467B-BCF1-5AEA5F7B4875}" type="presParOf" srcId="{7A20655D-2AE3-4BE7-8B9F-7D7EC963090B}" destId="{0613E715-854D-44DB-9116-569EBD7B8E42}" srcOrd="4" destOrd="0" presId="urn:microsoft.com/office/officeart/2005/8/layout/vList6"/>
    <dgm:cxn modelId="{4A79CAF8-9980-49DE-A32A-6731CE0B72C4}" type="presParOf" srcId="{0613E715-854D-44DB-9116-569EBD7B8E42}" destId="{88872A5B-059F-4E94-B25B-C6CEDE1E9FBE}" srcOrd="0" destOrd="0" presId="urn:microsoft.com/office/officeart/2005/8/layout/vList6"/>
    <dgm:cxn modelId="{C6EDD151-E1E8-428F-AA22-C4379DB2ACD9}" type="presParOf" srcId="{0613E715-854D-44DB-9116-569EBD7B8E42}" destId="{10AFF521-7C4E-4788-BD74-9C58DB4469A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CFEB28-F3ED-481E-B837-188501AF4CD4}" type="doc">
      <dgm:prSet loTypeId="urn:microsoft.com/office/officeart/2005/8/layout/vList6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6EBE400-C190-45EE-9070-F202C28C2E80}">
      <dgm:prSet phldrT="[Text]" custT="1"/>
      <dgm:spPr/>
      <dgm:t>
        <a:bodyPr/>
        <a:lstStyle/>
        <a:p>
          <a:r>
            <a:rPr lang="en-US" sz="1800" dirty="0" smtClean="0"/>
            <a:t>Word Vectors</a:t>
          </a:r>
          <a:endParaRPr lang="en-US" sz="1800" dirty="0"/>
        </a:p>
      </dgm:t>
    </dgm:pt>
    <dgm:pt modelId="{9E150BF5-D84C-4D9F-BF9A-8383324CC25F}" type="parTrans" cxnId="{581E7A3D-9F84-4DEE-87B1-15A899BF6836}">
      <dgm:prSet/>
      <dgm:spPr/>
      <dgm:t>
        <a:bodyPr/>
        <a:lstStyle/>
        <a:p>
          <a:endParaRPr lang="en-US" sz="4400"/>
        </a:p>
      </dgm:t>
    </dgm:pt>
    <dgm:pt modelId="{BD1FB1BA-513E-44E0-8332-B9A65E07D126}" type="sibTrans" cxnId="{581E7A3D-9F84-4DEE-87B1-15A899BF6836}">
      <dgm:prSet/>
      <dgm:spPr/>
      <dgm:t>
        <a:bodyPr/>
        <a:lstStyle/>
        <a:p>
          <a:endParaRPr lang="en-US" sz="4400"/>
        </a:p>
      </dgm:t>
    </dgm:pt>
    <dgm:pt modelId="{C4E1E76C-DC18-44B6-8D45-38339A41197C}">
      <dgm:prSet phldrT="[Text]" custT="1"/>
      <dgm:spPr/>
      <dgm:t>
        <a:bodyPr/>
        <a:lstStyle/>
        <a:p>
          <a:r>
            <a:rPr lang="en-US" sz="1100" dirty="0" smtClean="0"/>
            <a:t>Similar words are closer to each other</a:t>
          </a:r>
          <a:endParaRPr lang="en-US" sz="1100" dirty="0"/>
        </a:p>
      </dgm:t>
    </dgm:pt>
    <dgm:pt modelId="{64161ADD-4DE4-451B-BA9E-7558D58DEAA0}" type="parTrans" cxnId="{7DB1960F-4B03-4DA8-ADD3-C333ECFF1C6B}">
      <dgm:prSet/>
      <dgm:spPr/>
      <dgm:t>
        <a:bodyPr/>
        <a:lstStyle/>
        <a:p>
          <a:endParaRPr lang="en-US" sz="4400"/>
        </a:p>
      </dgm:t>
    </dgm:pt>
    <dgm:pt modelId="{F4FBC4FA-22D6-4BA6-B2D5-1270FEFD34E4}" type="sibTrans" cxnId="{7DB1960F-4B03-4DA8-ADD3-C333ECFF1C6B}">
      <dgm:prSet/>
      <dgm:spPr/>
      <dgm:t>
        <a:bodyPr/>
        <a:lstStyle/>
        <a:p>
          <a:endParaRPr lang="en-US" sz="4400"/>
        </a:p>
      </dgm:t>
    </dgm:pt>
    <dgm:pt modelId="{B739EBDA-6AD8-4E86-B46D-419F94EC70CD}">
      <dgm:prSet phldrT="[Text]" custT="1"/>
      <dgm:spPr/>
      <dgm:t>
        <a:bodyPr/>
        <a:lstStyle/>
        <a:p>
          <a:r>
            <a:rPr lang="en-US" sz="1100" dirty="0" smtClean="0"/>
            <a:t>Dissimilar words are far apart</a:t>
          </a:r>
          <a:endParaRPr lang="en-US" sz="1100" dirty="0"/>
        </a:p>
      </dgm:t>
    </dgm:pt>
    <dgm:pt modelId="{2F2E5BEC-B9ED-4315-971E-A8AF55A630D5}" type="parTrans" cxnId="{6A80194D-A512-4886-9DB4-673C39BF00AD}">
      <dgm:prSet/>
      <dgm:spPr/>
      <dgm:t>
        <a:bodyPr/>
        <a:lstStyle/>
        <a:p>
          <a:endParaRPr lang="en-US" sz="4400"/>
        </a:p>
      </dgm:t>
    </dgm:pt>
    <dgm:pt modelId="{B511CF25-911D-4FE4-9B30-C31AC2C242C9}" type="sibTrans" cxnId="{6A80194D-A512-4886-9DB4-673C39BF00AD}">
      <dgm:prSet/>
      <dgm:spPr/>
      <dgm:t>
        <a:bodyPr/>
        <a:lstStyle/>
        <a:p>
          <a:endParaRPr lang="en-US" sz="4400"/>
        </a:p>
      </dgm:t>
    </dgm:pt>
    <dgm:pt modelId="{0470F7D4-BBF2-4EFC-8D42-6BC6EC57CF7E}">
      <dgm:prSet phldrT="[Text]" custT="1"/>
      <dgm:spPr/>
      <dgm:t>
        <a:bodyPr/>
        <a:lstStyle/>
        <a:p>
          <a:r>
            <a:rPr lang="en-US" sz="1800" dirty="0" smtClean="0"/>
            <a:t>Convolution</a:t>
          </a:r>
          <a:endParaRPr lang="en-US" sz="1800" dirty="0"/>
        </a:p>
      </dgm:t>
    </dgm:pt>
    <dgm:pt modelId="{07130FE9-6791-4B64-B83A-55D3E5ABE38B}" type="parTrans" cxnId="{9F1D639E-4FA4-4355-90D3-1126CB010A4E}">
      <dgm:prSet/>
      <dgm:spPr/>
      <dgm:t>
        <a:bodyPr/>
        <a:lstStyle/>
        <a:p>
          <a:endParaRPr lang="en-US" sz="4400"/>
        </a:p>
      </dgm:t>
    </dgm:pt>
    <dgm:pt modelId="{0F37A639-780C-424A-B6CF-C6CDC0ED263B}" type="sibTrans" cxnId="{9F1D639E-4FA4-4355-90D3-1126CB010A4E}">
      <dgm:prSet/>
      <dgm:spPr/>
      <dgm:t>
        <a:bodyPr/>
        <a:lstStyle/>
        <a:p>
          <a:endParaRPr lang="en-US" sz="4400"/>
        </a:p>
      </dgm:t>
    </dgm:pt>
    <dgm:pt modelId="{C9BE276E-1C4A-4DD4-82AC-44C2C2216F06}">
      <dgm:prSet phldrT="[Text]" custT="1"/>
      <dgm:spPr/>
      <dgm:t>
        <a:bodyPr/>
        <a:lstStyle/>
        <a:p>
          <a:r>
            <a:rPr lang="en-US" sz="1100" dirty="0" smtClean="0"/>
            <a:t>Learns useful word combination patterns</a:t>
          </a:r>
          <a:endParaRPr lang="en-US" sz="1100" dirty="0"/>
        </a:p>
      </dgm:t>
    </dgm:pt>
    <dgm:pt modelId="{593A0E7D-A862-4AEE-8CF1-55B50003FCD4}" type="parTrans" cxnId="{14F807A4-2AFA-4AD8-930B-DDE0562AAC4A}">
      <dgm:prSet/>
      <dgm:spPr/>
      <dgm:t>
        <a:bodyPr/>
        <a:lstStyle/>
        <a:p>
          <a:endParaRPr lang="en-US" sz="4400"/>
        </a:p>
      </dgm:t>
    </dgm:pt>
    <dgm:pt modelId="{D65CDAE4-EE45-439D-B596-9A59C6094CF4}" type="sibTrans" cxnId="{14F807A4-2AFA-4AD8-930B-DDE0562AAC4A}">
      <dgm:prSet/>
      <dgm:spPr/>
      <dgm:t>
        <a:bodyPr/>
        <a:lstStyle/>
        <a:p>
          <a:endParaRPr lang="en-US" sz="4400"/>
        </a:p>
      </dgm:t>
    </dgm:pt>
    <dgm:pt modelId="{D5B5AE4B-6405-4202-B082-DCA3861AD15F}">
      <dgm:prSet phldrT="[Text]" custT="1"/>
      <dgm:spPr/>
      <dgm:t>
        <a:bodyPr/>
        <a:lstStyle/>
        <a:p>
          <a:r>
            <a:rPr lang="en-US" sz="1100" dirty="0" smtClean="0"/>
            <a:t>300 features</a:t>
          </a:r>
          <a:endParaRPr lang="en-US" sz="1100" dirty="0"/>
        </a:p>
      </dgm:t>
    </dgm:pt>
    <dgm:pt modelId="{163829E2-9465-4F26-B14C-0E62511A9D9F}" type="parTrans" cxnId="{CDBFBB98-9876-41DF-ACFC-0B3D050BC1FE}">
      <dgm:prSet/>
      <dgm:spPr/>
      <dgm:t>
        <a:bodyPr/>
        <a:lstStyle/>
        <a:p>
          <a:endParaRPr lang="en-US" sz="4400"/>
        </a:p>
      </dgm:t>
    </dgm:pt>
    <dgm:pt modelId="{6BE4676D-39AD-4860-A755-5A62CC6357FA}" type="sibTrans" cxnId="{CDBFBB98-9876-41DF-ACFC-0B3D050BC1FE}">
      <dgm:prSet/>
      <dgm:spPr/>
      <dgm:t>
        <a:bodyPr/>
        <a:lstStyle/>
        <a:p>
          <a:endParaRPr lang="en-US" sz="4400"/>
        </a:p>
      </dgm:t>
    </dgm:pt>
    <dgm:pt modelId="{2DCECC7E-9CC4-4C3E-8EBC-CE81F4EE4328}">
      <dgm:prSet phldrT="[Text]" custT="1"/>
      <dgm:spPr/>
      <dgm:t>
        <a:bodyPr/>
        <a:lstStyle/>
        <a:p>
          <a:r>
            <a:rPr lang="en-US" sz="1800" dirty="0" smtClean="0"/>
            <a:t>Decision Function</a:t>
          </a:r>
          <a:endParaRPr lang="en-US" sz="1800" dirty="0"/>
        </a:p>
      </dgm:t>
    </dgm:pt>
    <dgm:pt modelId="{56B81F64-51B0-419A-A3BF-F6B549527699}" type="parTrans" cxnId="{A83108C6-2CCC-4FF6-BC34-74F7CFB12B03}">
      <dgm:prSet/>
      <dgm:spPr/>
      <dgm:t>
        <a:bodyPr/>
        <a:lstStyle/>
        <a:p>
          <a:endParaRPr lang="en-US" sz="4400"/>
        </a:p>
      </dgm:t>
    </dgm:pt>
    <dgm:pt modelId="{9313B421-6699-4E14-94F4-3C5393DA39AF}" type="sibTrans" cxnId="{A83108C6-2CCC-4FF6-BC34-74F7CFB12B03}">
      <dgm:prSet/>
      <dgm:spPr/>
      <dgm:t>
        <a:bodyPr/>
        <a:lstStyle/>
        <a:p>
          <a:endParaRPr lang="en-US" sz="4400"/>
        </a:p>
      </dgm:t>
    </dgm:pt>
    <dgm:pt modelId="{0B7211A7-A8AD-4B54-8831-5D6020B1C4F9}">
      <dgm:prSet phldrT="[Text]" custT="1"/>
      <dgm:spPr/>
      <dgm:t>
        <a:bodyPr/>
        <a:lstStyle/>
        <a:p>
          <a:r>
            <a:rPr lang="en-US" sz="1100" dirty="0" smtClean="0"/>
            <a:t>Analog to logistic regression</a:t>
          </a:r>
          <a:endParaRPr lang="en-US" sz="1100" dirty="0"/>
        </a:p>
      </dgm:t>
    </dgm:pt>
    <dgm:pt modelId="{BFB8D7A6-313A-451C-8995-618616F5DA3B}" type="parTrans" cxnId="{10B99F8C-EF66-4AC3-A3A4-8C3CC599388B}">
      <dgm:prSet/>
      <dgm:spPr/>
      <dgm:t>
        <a:bodyPr/>
        <a:lstStyle/>
        <a:p>
          <a:endParaRPr lang="en-US" sz="4400"/>
        </a:p>
      </dgm:t>
    </dgm:pt>
    <dgm:pt modelId="{72F8C21F-90BF-4FFC-9458-09FC2671A29E}" type="sibTrans" cxnId="{10B99F8C-EF66-4AC3-A3A4-8C3CC599388B}">
      <dgm:prSet/>
      <dgm:spPr/>
      <dgm:t>
        <a:bodyPr/>
        <a:lstStyle/>
        <a:p>
          <a:endParaRPr lang="en-US" sz="4400"/>
        </a:p>
      </dgm:t>
    </dgm:pt>
    <dgm:pt modelId="{FE32C475-6EB1-42D3-AB23-1B13D0CDC445}">
      <dgm:prSet phldrT="[Text]" custT="1"/>
      <dgm:spPr/>
      <dgm:t>
        <a:bodyPr/>
        <a:lstStyle/>
        <a:p>
          <a:r>
            <a:rPr lang="en-US" sz="1100" dirty="0" smtClean="0"/>
            <a:t>5 word windows</a:t>
          </a:r>
          <a:endParaRPr lang="en-US" sz="1100" dirty="0"/>
        </a:p>
      </dgm:t>
    </dgm:pt>
    <dgm:pt modelId="{8E70740F-6E81-43F3-B1E4-F4D2ECE92C4C}" type="parTrans" cxnId="{54C249D9-B7C4-4403-9A71-D420CD20CB26}">
      <dgm:prSet/>
      <dgm:spPr/>
      <dgm:t>
        <a:bodyPr/>
        <a:lstStyle/>
        <a:p>
          <a:endParaRPr lang="en-US" sz="4400"/>
        </a:p>
      </dgm:t>
    </dgm:pt>
    <dgm:pt modelId="{00C8191B-DD7E-418A-83A1-39937BAFCA91}" type="sibTrans" cxnId="{54C249D9-B7C4-4403-9A71-D420CD20CB26}">
      <dgm:prSet/>
      <dgm:spPr/>
      <dgm:t>
        <a:bodyPr/>
        <a:lstStyle/>
        <a:p>
          <a:endParaRPr lang="en-US" sz="4400"/>
        </a:p>
      </dgm:t>
    </dgm:pt>
    <dgm:pt modelId="{4FDBB08E-E29C-4C74-96A6-4EB3E6FC36E7}">
      <dgm:prSet phldrT="[Text]" custT="1"/>
      <dgm:spPr/>
      <dgm:t>
        <a:bodyPr/>
        <a:lstStyle/>
        <a:p>
          <a:r>
            <a:rPr lang="en-US" sz="1100" dirty="0" smtClean="0"/>
            <a:t>Non-</a:t>
          </a:r>
          <a:r>
            <a:rPr lang="en-US" sz="1100" dirty="0" err="1" smtClean="0"/>
            <a:t>linearities</a:t>
          </a:r>
          <a:endParaRPr lang="en-US" sz="1100" dirty="0"/>
        </a:p>
      </dgm:t>
    </dgm:pt>
    <dgm:pt modelId="{85B86949-A349-4202-A189-C7B75352A0BD}" type="parTrans" cxnId="{255B6C20-8FD2-4862-9E7B-333CD94EE844}">
      <dgm:prSet/>
      <dgm:spPr/>
      <dgm:t>
        <a:bodyPr/>
        <a:lstStyle/>
        <a:p>
          <a:endParaRPr lang="en-US" sz="4400"/>
        </a:p>
      </dgm:t>
    </dgm:pt>
    <dgm:pt modelId="{9A8F458A-A14B-4303-9A4B-62FB24C3D0F4}" type="sibTrans" cxnId="{255B6C20-8FD2-4862-9E7B-333CD94EE844}">
      <dgm:prSet/>
      <dgm:spPr/>
      <dgm:t>
        <a:bodyPr/>
        <a:lstStyle/>
        <a:p>
          <a:endParaRPr lang="en-US" sz="4400"/>
        </a:p>
      </dgm:t>
    </dgm:pt>
    <dgm:pt modelId="{BF81BA08-F7E4-45B0-9493-201AF644670C}">
      <dgm:prSet phldrT="[Text]" custT="1"/>
      <dgm:spPr/>
      <dgm:t>
        <a:bodyPr/>
        <a:lstStyle/>
        <a:p>
          <a:r>
            <a:rPr lang="en-US" sz="1100" dirty="0" err="1" smtClean="0"/>
            <a:t>Softmax</a:t>
          </a:r>
          <a:endParaRPr lang="en-US" sz="1100" dirty="0"/>
        </a:p>
      </dgm:t>
    </dgm:pt>
    <dgm:pt modelId="{869FC110-1ABA-4D6A-8D87-1B69904B9514}" type="parTrans" cxnId="{1AB1C0B1-E6BF-4980-8589-DBB920B6238E}">
      <dgm:prSet/>
      <dgm:spPr/>
      <dgm:t>
        <a:bodyPr/>
        <a:lstStyle/>
        <a:p>
          <a:endParaRPr lang="en-US" sz="4400"/>
        </a:p>
      </dgm:t>
    </dgm:pt>
    <dgm:pt modelId="{0204A5D5-9327-4BA2-9126-17C01A04A702}" type="sibTrans" cxnId="{1AB1C0B1-E6BF-4980-8589-DBB920B6238E}">
      <dgm:prSet/>
      <dgm:spPr/>
      <dgm:t>
        <a:bodyPr/>
        <a:lstStyle/>
        <a:p>
          <a:endParaRPr lang="en-US" sz="4400"/>
        </a:p>
      </dgm:t>
    </dgm:pt>
    <dgm:pt modelId="{0FE933B6-6174-4B0C-A842-5C0C9C3DB193}">
      <dgm:prSet phldrT="[Text]" custT="1"/>
      <dgm:spPr/>
      <dgm:t>
        <a:bodyPr/>
        <a:lstStyle/>
        <a:p>
          <a:r>
            <a:rPr lang="en-US" sz="1100" smtClean="0"/>
            <a:t>May work </a:t>
          </a:r>
          <a:r>
            <a:rPr lang="en-US" sz="1100" dirty="0" smtClean="0"/>
            <a:t>better when domain specific</a:t>
          </a:r>
          <a:endParaRPr lang="en-US" sz="1100" dirty="0"/>
        </a:p>
      </dgm:t>
    </dgm:pt>
    <dgm:pt modelId="{CE608466-355F-42EA-B368-156842FA4625}" type="parTrans" cxnId="{DEDA01A3-7FEA-43E6-A482-2DC41F2C0D5A}">
      <dgm:prSet/>
      <dgm:spPr/>
      <dgm:t>
        <a:bodyPr/>
        <a:lstStyle/>
        <a:p>
          <a:endParaRPr lang="en-US" sz="3600"/>
        </a:p>
      </dgm:t>
    </dgm:pt>
    <dgm:pt modelId="{7091C062-B5B8-4F63-BC89-98713C24BBA3}" type="sibTrans" cxnId="{DEDA01A3-7FEA-43E6-A482-2DC41F2C0D5A}">
      <dgm:prSet/>
      <dgm:spPr/>
      <dgm:t>
        <a:bodyPr/>
        <a:lstStyle/>
        <a:p>
          <a:endParaRPr lang="en-US" sz="3600"/>
        </a:p>
      </dgm:t>
    </dgm:pt>
    <dgm:pt modelId="{7A20655D-2AE3-4BE7-8B9F-7D7EC963090B}" type="pres">
      <dgm:prSet presAssocID="{0ACFEB28-F3ED-481E-B837-188501AF4CD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0AEA0DF-3066-4F03-BE1C-FB23C7A082C0}" type="pres">
      <dgm:prSet presAssocID="{56EBE400-C190-45EE-9070-F202C28C2E80}" presName="linNode" presStyleCnt="0"/>
      <dgm:spPr/>
    </dgm:pt>
    <dgm:pt modelId="{19E84E38-7C43-4091-AF62-EB966FB139D7}" type="pres">
      <dgm:prSet presAssocID="{56EBE400-C190-45EE-9070-F202C28C2E80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0EFA3-AA94-401F-99D0-2F66642CB891}" type="pres">
      <dgm:prSet presAssocID="{56EBE400-C190-45EE-9070-F202C28C2E80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06497-9DDA-426A-A610-FB4C02658564}" type="pres">
      <dgm:prSet presAssocID="{BD1FB1BA-513E-44E0-8332-B9A65E07D126}" presName="spacing" presStyleCnt="0"/>
      <dgm:spPr/>
    </dgm:pt>
    <dgm:pt modelId="{F533B168-6FA8-4F9D-8FAE-E00D4C2EC1C0}" type="pres">
      <dgm:prSet presAssocID="{0470F7D4-BBF2-4EFC-8D42-6BC6EC57CF7E}" presName="linNode" presStyleCnt="0"/>
      <dgm:spPr/>
    </dgm:pt>
    <dgm:pt modelId="{21341A8D-AD87-49DD-B415-38C5455351CA}" type="pres">
      <dgm:prSet presAssocID="{0470F7D4-BBF2-4EFC-8D42-6BC6EC57CF7E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3ECE9-9899-47AF-A521-42AF54BF70F8}" type="pres">
      <dgm:prSet presAssocID="{0470F7D4-BBF2-4EFC-8D42-6BC6EC57CF7E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AED58-636E-46EB-9F1D-03FA3681A222}" type="pres">
      <dgm:prSet presAssocID="{0F37A639-780C-424A-B6CF-C6CDC0ED263B}" presName="spacing" presStyleCnt="0"/>
      <dgm:spPr/>
    </dgm:pt>
    <dgm:pt modelId="{0613E715-854D-44DB-9116-569EBD7B8E42}" type="pres">
      <dgm:prSet presAssocID="{2DCECC7E-9CC4-4C3E-8EBC-CE81F4EE4328}" presName="linNode" presStyleCnt="0"/>
      <dgm:spPr/>
    </dgm:pt>
    <dgm:pt modelId="{88872A5B-059F-4E94-B25B-C6CEDE1E9FBE}" type="pres">
      <dgm:prSet presAssocID="{2DCECC7E-9CC4-4C3E-8EBC-CE81F4EE4328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FF521-7C4E-4788-BD74-9C58DB4469A6}" type="pres">
      <dgm:prSet presAssocID="{2DCECC7E-9CC4-4C3E-8EBC-CE81F4EE4328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D092E0-27C1-4E68-8D80-DEC5B2BFBE4F}" type="presOf" srcId="{C9BE276E-1C4A-4DD4-82AC-44C2C2216F06}" destId="{2A53ECE9-9899-47AF-A521-42AF54BF70F8}" srcOrd="0" destOrd="0" presId="urn:microsoft.com/office/officeart/2005/8/layout/vList6"/>
    <dgm:cxn modelId="{54C249D9-B7C4-4403-9A71-D420CD20CB26}" srcId="{0470F7D4-BBF2-4EFC-8D42-6BC6EC57CF7E}" destId="{FE32C475-6EB1-42D3-AB23-1B13D0CDC445}" srcOrd="1" destOrd="0" parTransId="{8E70740F-6E81-43F3-B1E4-F4D2ECE92C4C}" sibTransId="{00C8191B-DD7E-418A-83A1-39937BAFCA91}"/>
    <dgm:cxn modelId="{0FBBD5BC-42FE-4423-8C9A-5CAC283C6FC4}" type="presOf" srcId="{D5B5AE4B-6405-4202-B082-DCA3861AD15F}" destId="{2A53ECE9-9899-47AF-A521-42AF54BF70F8}" srcOrd="0" destOrd="2" presId="urn:microsoft.com/office/officeart/2005/8/layout/vList6"/>
    <dgm:cxn modelId="{10B99F8C-EF66-4AC3-A3A4-8C3CC599388B}" srcId="{2DCECC7E-9CC4-4C3E-8EBC-CE81F4EE4328}" destId="{0B7211A7-A8AD-4B54-8831-5D6020B1C4F9}" srcOrd="1" destOrd="0" parTransId="{BFB8D7A6-313A-451C-8995-618616F5DA3B}" sibTransId="{72F8C21F-90BF-4FFC-9458-09FC2671A29E}"/>
    <dgm:cxn modelId="{088673ED-0304-4240-BF8D-90552502FA35}" type="presOf" srcId="{BF81BA08-F7E4-45B0-9493-201AF644670C}" destId="{10AFF521-7C4E-4788-BD74-9C58DB4469A6}" srcOrd="0" destOrd="0" presId="urn:microsoft.com/office/officeart/2005/8/layout/vList6"/>
    <dgm:cxn modelId="{581E7A3D-9F84-4DEE-87B1-15A899BF6836}" srcId="{0ACFEB28-F3ED-481E-B837-188501AF4CD4}" destId="{56EBE400-C190-45EE-9070-F202C28C2E80}" srcOrd="0" destOrd="0" parTransId="{9E150BF5-D84C-4D9F-BF9A-8383324CC25F}" sibTransId="{BD1FB1BA-513E-44E0-8332-B9A65E07D126}"/>
    <dgm:cxn modelId="{9F1D639E-4FA4-4355-90D3-1126CB010A4E}" srcId="{0ACFEB28-F3ED-481E-B837-188501AF4CD4}" destId="{0470F7D4-BBF2-4EFC-8D42-6BC6EC57CF7E}" srcOrd="1" destOrd="0" parTransId="{07130FE9-6791-4B64-B83A-55D3E5ABE38B}" sibTransId="{0F37A639-780C-424A-B6CF-C6CDC0ED263B}"/>
    <dgm:cxn modelId="{909C7B36-92AB-4838-B384-B0A0EE258BD6}" type="presOf" srcId="{0470F7D4-BBF2-4EFC-8D42-6BC6EC57CF7E}" destId="{21341A8D-AD87-49DD-B415-38C5455351CA}" srcOrd="0" destOrd="0" presId="urn:microsoft.com/office/officeart/2005/8/layout/vList6"/>
    <dgm:cxn modelId="{EF25739D-559D-446A-BB41-03B1FBE36D49}" type="presOf" srcId="{C4E1E76C-DC18-44B6-8D45-38339A41197C}" destId="{6F20EFA3-AA94-401F-99D0-2F66642CB891}" srcOrd="0" destOrd="0" presId="urn:microsoft.com/office/officeart/2005/8/layout/vList6"/>
    <dgm:cxn modelId="{255B6C20-8FD2-4862-9E7B-333CD94EE844}" srcId="{0470F7D4-BBF2-4EFC-8D42-6BC6EC57CF7E}" destId="{4FDBB08E-E29C-4C74-96A6-4EB3E6FC36E7}" srcOrd="3" destOrd="0" parTransId="{85B86949-A349-4202-A189-C7B75352A0BD}" sibTransId="{9A8F458A-A14B-4303-9A4B-62FB24C3D0F4}"/>
    <dgm:cxn modelId="{D7C1EC39-9653-4E29-B553-6637B10E36C9}" type="presOf" srcId="{56EBE400-C190-45EE-9070-F202C28C2E80}" destId="{19E84E38-7C43-4091-AF62-EB966FB139D7}" srcOrd="0" destOrd="0" presId="urn:microsoft.com/office/officeart/2005/8/layout/vList6"/>
    <dgm:cxn modelId="{B0E4ADD7-3214-4B2E-812D-54B813C3DF46}" type="presOf" srcId="{0FE933B6-6174-4B0C-A842-5C0C9C3DB193}" destId="{6F20EFA3-AA94-401F-99D0-2F66642CB891}" srcOrd="0" destOrd="2" presId="urn:microsoft.com/office/officeart/2005/8/layout/vList6"/>
    <dgm:cxn modelId="{CDBFBB98-9876-41DF-ACFC-0B3D050BC1FE}" srcId="{0470F7D4-BBF2-4EFC-8D42-6BC6EC57CF7E}" destId="{D5B5AE4B-6405-4202-B082-DCA3861AD15F}" srcOrd="2" destOrd="0" parTransId="{163829E2-9465-4F26-B14C-0E62511A9D9F}" sibTransId="{6BE4676D-39AD-4860-A755-5A62CC6357FA}"/>
    <dgm:cxn modelId="{A83108C6-2CCC-4FF6-BC34-74F7CFB12B03}" srcId="{0ACFEB28-F3ED-481E-B837-188501AF4CD4}" destId="{2DCECC7E-9CC4-4C3E-8EBC-CE81F4EE4328}" srcOrd="2" destOrd="0" parTransId="{56B81F64-51B0-419A-A3BF-F6B549527699}" sibTransId="{9313B421-6699-4E14-94F4-3C5393DA39AF}"/>
    <dgm:cxn modelId="{7DB1960F-4B03-4DA8-ADD3-C333ECFF1C6B}" srcId="{56EBE400-C190-45EE-9070-F202C28C2E80}" destId="{C4E1E76C-DC18-44B6-8D45-38339A41197C}" srcOrd="0" destOrd="0" parTransId="{64161ADD-4DE4-451B-BA9E-7558D58DEAA0}" sibTransId="{F4FBC4FA-22D6-4BA6-B2D5-1270FEFD34E4}"/>
    <dgm:cxn modelId="{1398572C-57EA-4A3C-BD9F-4B19AA92A8B9}" type="presOf" srcId="{4FDBB08E-E29C-4C74-96A6-4EB3E6FC36E7}" destId="{2A53ECE9-9899-47AF-A521-42AF54BF70F8}" srcOrd="0" destOrd="3" presId="urn:microsoft.com/office/officeart/2005/8/layout/vList6"/>
    <dgm:cxn modelId="{36E34042-9D35-48CF-B884-8A678FBE6727}" type="presOf" srcId="{B739EBDA-6AD8-4E86-B46D-419F94EC70CD}" destId="{6F20EFA3-AA94-401F-99D0-2F66642CB891}" srcOrd="0" destOrd="1" presId="urn:microsoft.com/office/officeart/2005/8/layout/vList6"/>
    <dgm:cxn modelId="{1416C873-2461-493F-A6CF-01A0DE4E86D3}" type="presOf" srcId="{FE32C475-6EB1-42D3-AB23-1B13D0CDC445}" destId="{2A53ECE9-9899-47AF-A521-42AF54BF70F8}" srcOrd="0" destOrd="1" presId="urn:microsoft.com/office/officeart/2005/8/layout/vList6"/>
    <dgm:cxn modelId="{DEDA01A3-7FEA-43E6-A482-2DC41F2C0D5A}" srcId="{56EBE400-C190-45EE-9070-F202C28C2E80}" destId="{0FE933B6-6174-4B0C-A842-5C0C9C3DB193}" srcOrd="2" destOrd="0" parTransId="{CE608466-355F-42EA-B368-156842FA4625}" sibTransId="{7091C062-B5B8-4F63-BC89-98713C24BBA3}"/>
    <dgm:cxn modelId="{037C042A-24FF-4881-A80A-2C6FB7E8C125}" type="presOf" srcId="{2DCECC7E-9CC4-4C3E-8EBC-CE81F4EE4328}" destId="{88872A5B-059F-4E94-B25B-C6CEDE1E9FBE}" srcOrd="0" destOrd="0" presId="urn:microsoft.com/office/officeart/2005/8/layout/vList6"/>
    <dgm:cxn modelId="{1AB1C0B1-E6BF-4980-8589-DBB920B6238E}" srcId="{2DCECC7E-9CC4-4C3E-8EBC-CE81F4EE4328}" destId="{BF81BA08-F7E4-45B0-9493-201AF644670C}" srcOrd="0" destOrd="0" parTransId="{869FC110-1ABA-4D6A-8D87-1B69904B9514}" sibTransId="{0204A5D5-9327-4BA2-9126-17C01A04A702}"/>
    <dgm:cxn modelId="{583EB1F3-9D45-4F49-A712-212EB0062120}" type="presOf" srcId="{0B7211A7-A8AD-4B54-8831-5D6020B1C4F9}" destId="{10AFF521-7C4E-4788-BD74-9C58DB4469A6}" srcOrd="0" destOrd="1" presId="urn:microsoft.com/office/officeart/2005/8/layout/vList6"/>
    <dgm:cxn modelId="{6A80194D-A512-4886-9DB4-673C39BF00AD}" srcId="{56EBE400-C190-45EE-9070-F202C28C2E80}" destId="{B739EBDA-6AD8-4E86-B46D-419F94EC70CD}" srcOrd="1" destOrd="0" parTransId="{2F2E5BEC-B9ED-4315-971E-A8AF55A630D5}" sibTransId="{B511CF25-911D-4FE4-9B30-C31AC2C242C9}"/>
    <dgm:cxn modelId="{14F807A4-2AFA-4AD8-930B-DDE0562AAC4A}" srcId="{0470F7D4-BBF2-4EFC-8D42-6BC6EC57CF7E}" destId="{C9BE276E-1C4A-4DD4-82AC-44C2C2216F06}" srcOrd="0" destOrd="0" parTransId="{593A0E7D-A862-4AEE-8CF1-55B50003FCD4}" sibTransId="{D65CDAE4-EE45-439D-B596-9A59C6094CF4}"/>
    <dgm:cxn modelId="{349805C6-D3F9-4919-AABB-45785383694C}" type="presOf" srcId="{0ACFEB28-F3ED-481E-B837-188501AF4CD4}" destId="{7A20655D-2AE3-4BE7-8B9F-7D7EC963090B}" srcOrd="0" destOrd="0" presId="urn:microsoft.com/office/officeart/2005/8/layout/vList6"/>
    <dgm:cxn modelId="{190B49A7-7A35-4E6A-9251-75F80C0E6129}" type="presParOf" srcId="{7A20655D-2AE3-4BE7-8B9F-7D7EC963090B}" destId="{D0AEA0DF-3066-4F03-BE1C-FB23C7A082C0}" srcOrd="0" destOrd="0" presId="urn:microsoft.com/office/officeart/2005/8/layout/vList6"/>
    <dgm:cxn modelId="{4AB37B4C-2D5E-48D5-A8FD-C98FD1AA1AE7}" type="presParOf" srcId="{D0AEA0DF-3066-4F03-BE1C-FB23C7A082C0}" destId="{19E84E38-7C43-4091-AF62-EB966FB139D7}" srcOrd="0" destOrd="0" presId="urn:microsoft.com/office/officeart/2005/8/layout/vList6"/>
    <dgm:cxn modelId="{857E1268-2156-412D-BB37-D03FEA37E286}" type="presParOf" srcId="{D0AEA0DF-3066-4F03-BE1C-FB23C7A082C0}" destId="{6F20EFA3-AA94-401F-99D0-2F66642CB891}" srcOrd="1" destOrd="0" presId="urn:microsoft.com/office/officeart/2005/8/layout/vList6"/>
    <dgm:cxn modelId="{233D2701-C80F-488D-995D-BB341FEAA16C}" type="presParOf" srcId="{7A20655D-2AE3-4BE7-8B9F-7D7EC963090B}" destId="{1F006497-9DDA-426A-A610-FB4C02658564}" srcOrd="1" destOrd="0" presId="urn:microsoft.com/office/officeart/2005/8/layout/vList6"/>
    <dgm:cxn modelId="{9EE351DF-5594-4CA2-BAB0-02975087AF6A}" type="presParOf" srcId="{7A20655D-2AE3-4BE7-8B9F-7D7EC963090B}" destId="{F533B168-6FA8-4F9D-8FAE-E00D4C2EC1C0}" srcOrd="2" destOrd="0" presId="urn:microsoft.com/office/officeart/2005/8/layout/vList6"/>
    <dgm:cxn modelId="{05BEEF05-6350-4FB2-9457-3385BFADA548}" type="presParOf" srcId="{F533B168-6FA8-4F9D-8FAE-E00D4C2EC1C0}" destId="{21341A8D-AD87-49DD-B415-38C5455351CA}" srcOrd="0" destOrd="0" presId="urn:microsoft.com/office/officeart/2005/8/layout/vList6"/>
    <dgm:cxn modelId="{E7AF66AA-3304-4B47-A683-F845C88E3026}" type="presParOf" srcId="{F533B168-6FA8-4F9D-8FAE-E00D4C2EC1C0}" destId="{2A53ECE9-9899-47AF-A521-42AF54BF70F8}" srcOrd="1" destOrd="0" presId="urn:microsoft.com/office/officeart/2005/8/layout/vList6"/>
    <dgm:cxn modelId="{BAB43A62-925B-4284-8C3C-511FF2379146}" type="presParOf" srcId="{7A20655D-2AE3-4BE7-8B9F-7D7EC963090B}" destId="{210AED58-636E-46EB-9F1D-03FA3681A222}" srcOrd="3" destOrd="0" presId="urn:microsoft.com/office/officeart/2005/8/layout/vList6"/>
    <dgm:cxn modelId="{51094761-457A-401C-A25E-3D4FD646F80A}" type="presParOf" srcId="{7A20655D-2AE3-4BE7-8B9F-7D7EC963090B}" destId="{0613E715-854D-44DB-9116-569EBD7B8E42}" srcOrd="4" destOrd="0" presId="urn:microsoft.com/office/officeart/2005/8/layout/vList6"/>
    <dgm:cxn modelId="{9F44049C-C35A-4ED2-8529-AC7A7CCA4D82}" type="presParOf" srcId="{0613E715-854D-44DB-9116-569EBD7B8E42}" destId="{88872A5B-059F-4E94-B25B-C6CEDE1E9FBE}" srcOrd="0" destOrd="0" presId="urn:microsoft.com/office/officeart/2005/8/layout/vList6"/>
    <dgm:cxn modelId="{991C38A1-53D3-4839-98CD-9E24CDA7AF99}" type="presParOf" srcId="{0613E715-854D-44DB-9116-569EBD7B8E42}" destId="{10AFF521-7C4E-4788-BD74-9C58DB4469A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7B7C2-FF91-4996-B9FD-DD737B112FD0}">
      <dsp:nvSpPr>
        <dsp:cNvPr id="0" name=""/>
        <dsp:cNvSpPr/>
      </dsp:nvSpPr>
      <dsp:spPr>
        <a:xfrm>
          <a:off x="438045" y="803964"/>
          <a:ext cx="2918033" cy="2918033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shade val="90000"/>
            <a:hueOff val="799653"/>
            <a:satOff val="-63973"/>
            <a:lumOff val="361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7D18F-5DC3-440C-B225-AB5056615B24}">
      <dsp:nvSpPr>
        <dsp:cNvPr id="0" name=""/>
        <dsp:cNvSpPr/>
      </dsp:nvSpPr>
      <dsp:spPr>
        <a:xfrm>
          <a:off x="438045" y="803964"/>
          <a:ext cx="2918033" cy="2918033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shade val="90000"/>
            <a:hueOff val="533102"/>
            <a:satOff val="-42649"/>
            <a:lumOff val="240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4B1D2-1A2C-403B-ADCD-739F0DF87BD3}">
      <dsp:nvSpPr>
        <dsp:cNvPr id="0" name=""/>
        <dsp:cNvSpPr/>
      </dsp:nvSpPr>
      <dsp:spPr>
        <a:xfrm>
          <a:off x="438045" y="803964"/>
          <a:ext cx="2918033" cy="2918033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shade val="90000"/>
            <a:hueOff val="266551"/>
            <a:satOff val="-21324"/>
            <a:lumOff val="120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A26D4-2DBA-4867-B1FF-E88D251E9FD9}">
      <dsp:nvSpPr>
        <dsp:cNvPr id="0" name=""/>
        <dsp:cNvSpPr/>
      </dsp:nvSpPr>
      <dsp:spPr>
        <a:xfrm>
          <a:off x="438045" y="803964"/>
          <a:ext cx="2918033" cy="2918033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1D2F6-A2E3-43A3-A3A8-7DFA71B995A3}">
      <dsp:nvSpPr>
        <dsp:cNvPr id="0" name=""/>
        <dsp:cNvSpPr/>
      </dsp:nvSpPr>
      <dsp:spPr>
        <a:xfrm>
          <a:off x="1225494" y="1591413"/>
          <a:ext cx="1343135" cy="1343135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Adverse events &amp; drug related problems</a:t>
          </a:r>
          <a:endParaRPr lang="en-US" sz="1300" kern="1200" dirty="0"/>
        </a:p>
      </dsp:txBody>
      <dsp:txXfrm>
        <a:off x="1422192" y="1788111"/>
        <a:ext cx="949739" cy="949739"/>
      </dsp:txXfrm>
    </dsp:sp>
    <dsp:sp modelId="{A1AB7991-73F2-4EFF-8A60-AB6DBF55BBE8}">
      <dsp:nvSpPr>
        <dsp:cNvPr id="0" name=""/>
        <dsp:cNvSpPr/>
      </dsp:nvSpPr>
      <dsp:spPr>
        <a:xfrm>
          <a:off x="1426965" y="367714"/>
          <a:ext cx="940194" cy="940194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Detection</a:t>
          </a:r>
          <a:endParaRPr lang="en-US" sz="1100" kern="1200" dirty="0"/>
        </a:p>
      </dsp:txBody>
      <dsp:txXfrm>
        <a:off x="1564653" y="505402"/>
        <a:ext cx="664818" cy="664818"/>
      </dsp:txXfrm>
    </dsp:sp>
    <dsp:sp modelId="{68B72AC5-FA23-4039-A557-F21F595A5996}">
      <dsp:nvSpPr>
        <dsp:cNvPr id="0" name=""/>
        <dsp:cNvSpPr/>
      </dsp:nvSpPr>
      <dsp:spPr>
        <a:xfrm>
          <a:off x="2852135" y="1792884"/>
          <a:ext cx="940194" cy="940194"/>
        </a:xfrm>
        <a:prstGeom prst="ellipse">
          <a:avLst/>
        </a:prstGeom>
        <a:solidFill>
          <a:schemeClr val="accent1">
            <a:shade val="80000"/>
            <a:hueOff val="264973"/>
            <a:satOff val="-21411"/>
            <a:lumOff val="12624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Assessment</a:t>
          </a:r>
          <a:endParaRPr lang="en-US" sz="900" kern="1200" dirty="0"/>
        </a:p>
      </dsp:txBody>
      <dsp:txXfrm>
        <a:off x="2989823" y="1930572"/>
        <a:ext cx="664818" cy="664818"/>
      </dsp:txXfrm>
    </dsp:sp>
    <dsp:sp modelId="{BAC90921-3FF2-477A-85B8-1C6C4E4711F5}">
      <dsp:nvSpPr>
        <dsp:cNvPr id="0" name=""/>
        <dsp:cNvSpPr/>
      </dsp:nvSpPr>
      <dsp:spPr>
        <a:xfrm>
          <a:off x="1426965" y="3218054"/>
          <a:ext cx="940194" cy="940194"/>
        </a:xfrm>
        <a:prstGeom prst="ellipse">
          <a:avLst/>
        </a:prstGeom>
        <a:solidFill>
          <a:schemeClr val="accent1">
            <a:shade val="80000"/>
            <a:hueOff val="529947"/>
            <a:satOff val="-42823"/>
            <a:lumOff val="25247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Under-standing</a:t>
          </a:r>
          <a:endParaRPr lang="en-US" sz="1000" kern="1200" dirty="0"/>
        </a:p>
      </dsp:txBody>
      <dsp:txXfrm>
        <a:off x="1564653" y="3355742"/>
        <a:ext cx="664818" cy="664818"/>
      </dsp:txXfrm>
    </dsp:sp>
    <dsp:sp modelId="{A71813DC-5698-4EAE-997D-F7CAAA70AF7D}">
      <dsp:nvSpPr>
        <dsp:cNvPr id="0" name=""/>
        <dsp:cNvSpPr/>
      </dsp:nvSpPr>
      <dsp:spPr>
        <a:xfrm>
          <a:off x="1795" y="1792884"/>
          <a:ext cx="940194" cy="940194"/>
        </a:xfrm>
        <a:prstGeom prst="ellipse">
          <a:avLst/>
        </a:prstGeom>
        <a:solidFill>
          <a:schemeClr val="accent1">
            <a:shade val="80000"/>
            <a:hueOff val="794920"/>
            <a:satOff val="-64234"/>
            <a:lumOff val="37871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Prevention</a:t>
          </a:r>
          <a:endParaRPr lang="en-US" sz="900" kern="1200" dirty="0"/>
        </a:p>
      </dsp:txBody>
      <dsp:txXfrm>
        <a:off x="139483" y="1930572"/>
        <a:ext cx="664818" cy="6648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A7860-ED71-40FE-8477-2D48128FCEAA}">
      <dsp:nvSpPr>
        <dsp:cNvPr id="0" name=""/>
        <dsp:cNvSpPr/>
      </dsp:nvSpPr>
      <dsp:spPr>
        <a:xfrm>
          <a:off x="-5118760" y="-784138"/>
          <a:ext cx="6095827" cy="6095827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12700" cap="sq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247F6-4F60-4A03-8626-96D3A1F39D55}">
      <dsp:nvSpPr>
        <dsp:cNvPr id="0" name=""/>
        <dsp:cNvSpPr/>
      </dsp:nvSpPr>
      <dsp:spPr>
        <a:xfrm>
          <a:off x="628423" y="452755"/>
          <a:ext cx="7081495" cy="90551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74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 presence of duplicates in the corpus leads to overestimation of performance. Duplicated sentences have a much lower contribution to the loss in cross validation.</a:t>
          </a:r>
          <a:endParaRPr lang="en-US" sz="1700" kern="1200" dirty="0"/>
        </a:p>
      </dsp:txBody>
      <dsp:txXfrm>
        <a:off x="628423" y="452755"/>
        <a:ext cx="7081495" cy="905510"/>
      </dsp:txXfrm>
    </dsp:sp>
    <dsp:sp modelId="{EB2A158E-AE1A-4837-BEEE-D024195B8C87}">
      <dsp:nvSpPr>
        <dsp:cNvPr id="0" name=""/>
        <dsp:cNvSpPr/>
      </dsp:nvSpPr>
      <dsp:spPr>
        <a:xfrm>
          <a:off x="62480" y="339566"/>
          <a:ext cx="1131887" cy="1131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FF112-F373-4EE2-B34C-7D2BA11F659F}">
      <dsp:nvSpPr>
        <dsp:cNvPr id="0" name=""/>
        <dsp:cNvSpPr/>
      </dsp:nvSpPr>
      <dsp:spPr>
        <a:xfrm>
          <a:off x="957576" y="1811020"/>
          <a:ext cx="6752342" cy="905510"/>
        </a:xfrm>
        <a:prstGeom prst="rect">
          <a:avLst/>
        </a:prstGeom>
        <a:solidFill>
          <a:schemeClr val="accent2">
            <a:shade val="80000"/>
            <a:hueOff val="-207791"/>
            <a:satOff val="-1587"/>
            <a:lumOff val="14875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74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 use of biomedical word </a:t>
          </a:r>
          <a:r>
            <a:rPr lang="en-US" sz="1700" kern="1200" dirty="0" err="1" smtClean="0"/>
            <a:t>embeddings</a:t>
          </a:r>
          <a:r>
            <a:rPr lang="en-US" sz="1700" kern="1200" dirty="0" smtClean="0"/>
            <a:t> in place of general purpose </a:t>
          </a:r>
          <a:r>
            <a:rPr lang="en-US" sz="1700" kern="1200" dirty="0" err="1" smtClean="0"/>
            <a:t>GloVe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embeddings</a:t>
          </a:r>
          <a:r>
            <a:rPr lang="en-US" sz="1700" kern="1200" dirty="0" smtClean="0"/>
            <a:t> resulted in better performance for ADR sentence classification with this dataset.</a:t>
          </a:r>
          <a:endParaRPr lang="en-US" sz="1700" kern="1200" dirty="0"/>
        </a:p>
      </dsp:txBody>
      <dsp:txXfrm>
        <a:off x="957576" y="1811020"/>
        <a:ext cx="6752342" cy="905510"/>
      </dsp:txXfrm>
    </dsp:sp>
    <dsp:sp modelId="{4E51FF61-CA40-492D-9033-6912CDA38C04}">
      <dsp:nvSpPr>
        <dsp:cNvPr id="0" name=""/>
        <dsp:cNvSpPr/>
      </dsp:nvSpPr>
      <dsp:spPr>
        <a:xfrm>
          <a:off x="391633" y="1697831"/>
          <a:ext cx="1131887" cy="1131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accent2">
              <a:shade val="80000"/>
              <a:hueOff val="-207791"/>
              <a:satOff val="-1587"/>
              <a:lumOff val="148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2C265-E2A3-4088-96F4-FBA5A4B40DCE}">
      <dsp:nvSpPr>
        <dsp:cNvPr id="0" name=""/>
        <dsp:cNvSpPr/>
      </dsp:nvSpPr>
      <dsp:spPr>
        <a:xfrm>
          <a:off x="628423" y="3169285"/>
          <a:ext cx="7081495" cy="905510"/>
        </a:xfrm>
        <a:prstGeom prst="rect">
          <a:avLst/>
        </a:prstGeom>
        <a:solidFill>
          <a:schemeClr val="accent2">
            <a:shade val="80000"/>
            <a:hueOff val="-415581"/>
            <a:satOff val="-3174"/>
            <a:lumOff val="2975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74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Huynh’s CNN architecture performed better than the deeper CNN architecture based on Hughes’. </a:t>
          </a:r>
          <a:endParaRPr lang="en-US" sz="1700" kern="1200" dirty="0"/>
        </a:p>
      </dsp:txBody>
      <dsp:txXfrm>
        <a:off x="628423" y="3169285"/>
        <a:ext cx="7081495" cy="905510"/>
      </dsp:txXfrm>
    </dsp:sp>
    <dsp:sp modelId="{7B1ABCD9-88A7-4281-A85D-FC6F8B780E28}">
      <dsp:nvSpPr>
        <dsp:cNvPr id="0" name=""/>
        <dsp:cNvSpPr/>
      </dsp:nvSpPr>
      <dsp:spPr>
        <a:xfrm>
          <a:off x="62480" y="3056096"/>
          <a:ext cx="1131887" cy="1131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accent2">
              <a:shade val="80000"/>
              <a:hueOff val="-415581"/>
              <a:satOff val="-3174"/>
              <a:lumOff val="297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B1818-E493-47E6-AA22-97B2A375F369}">
      <dsp:nvSpPr>
        <dsp:cNvPr id="0" name=""/>
        <dsp:cNvSpPr/>
      </dsp:nvSpPr>
      <dsp:spPr>
        <a:xfrm>
          <a:off x="273718" y="779060"/>
          <a:ext cx="3246687" cy="3246687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5">
            <a:hueOff val="0"/>
            <a:satOff val="0"/>
            <a:lumOff val="-2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9699D-DD10-4421-9B75-413375FB26CA}">
      <dsp:nvSpPr>
        <dsp:cNvPr id="0" name=""/>
        <dsp:cNvSpPr/>
      </dsp:nvSpPr>
      <dsp:spPr>
        <a:xfrm>
          <a:off x="273718" y="779060"/>
          <a:ext cx="3246687" cy="3246687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chemeClr val="accent5">
            <a:hueOff val="0"/>
            <a:satOff val="0"/>
            <a:lumOff val="-1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2F1DA-D1E5-4A82-9655-C121B0595FE5}">
      <dsp:nvSpPr>
        <dsp:cNvPr id="0" name=""/>
        <dsp:cNvSpPr/>
      </dsp:nvSpPr>
      <dsp:spPr>
        <a:xfrm>
          <a:off x="273718" y="779060"/>
          <a:ext cx="3246687" cy="3246687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3B886-F501-421A-AEE8-0BC37E4CED3F}">
      <dsp:nvSpPr>
        <dsp:cNvPr id="0" name=""/>
        <dsp:cNvSpPr/>
      </dsp:nvSpPr>
      <dsp:spPr>
        <a:xfrm>
          <a:off x="1150464" y="1655806"/>
          <a:ext cx="1493195" cy="14931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Structured Databases</a:t>
          </a:r>
          <a:endParaRPr lang="en-US" sz="1600" kern="1200" dirty="0"/>
        </a:p>
      </dsp:txBody>
      <dsp:txXfrm>
        <a:off x="1369137" y="1874479"/>
        <a:ext cx="1055849" cy="1055849"/>
      </dsp:txXfrm>
    </dsp:sp>
    <dsp:sp modelId="{C2F4F67C-8615-4C48-87E9-D853C0607234}">
      <dsp:nvSpPr>
        <dsp:cNvPr id="0" name=""/>
        <dsp:cNvSpPr/>
      </dsp:nvSpPr>
      <dsp:spPr>
        <a:xfrm>
          <a:off x="1374444" y="294070"/>
          <a:ext cx="1045236" cy="10452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FAERS (FDA)</a:t>
          </a:r>
          <a:endParaRPr lang="en-US" sz="1200" kern="1200" dirty="0"/>
        </a:p>
      </dsp:txBody>
      <dsp:txXfrm>
        <a:off x="1527515" y="447141"/>
        <a:ext cx="739094" cy="739094"/>
      </dsp:txXfrm>
    </dsp:sp>
    <dsp:sp modelId="{4459C41E-6212-47D1-AE8A-DE1D29B58DE9}">
      <dsp:nvSpPr>
        <dsp:cNvPr id="0" name=""/>
        <dsp:cNvSpPr/>
      </dsp:nvSpPr>
      <dsp:spPr>
        <a:xfrm>
          <a:off x="2747713" y="2672643"/>
          <a:ext cx="1045236" cy="1045236"/>
        </a:xfrm>
        <a:prstGeom prst="ellipse">
          <a:avLst/>
        </a:prstGeom>
        <a:solidFill>
          <a:schemeClr val="accent5">
            <a:hueOff val="0"/>
            <a:satOff val="0"/>
            <a:lumOff val="-12353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Eudra</a:t>
          </a:r>
          <a:r>
            <a:rPr lang="en-US" sz="1200" kern="1200" dirty="0" smtClean="0"/>
            <a:t> Vigilance (EMA)</a:t>
          </a:r>
          <a:endParaRPr lang="en-US" sz="1200" kern="1200" dirty="0"/>
        </a:p>
      </dsp:txBody>
      <dsp:txXfrm>
        <a:off x="2900784" y="2825714"/>
        <a:ext cx="739094" cy="739094"/>
      </dsp:txXfrm>
    </dsp:sp>
    <dsp:sp modelId="{1A8C591C-B005-4EB7-827E-F05470AD33AA}">
      <dsp:nvSpPr>
        <dsp:cNvPr id="0" name=""/>
        <dsp:cNvSpPr/>
      </dsp:nvSpPr>
      <dsp:spPr>
        <a:xfrm>
          <a:off x="1174" y="2672643"/>
          <a:ext cx="1045236" cy="1045236"/>
        </a:xfrm>
        <a:prstGeom prst="ellipse">
          <a:avLst/>
        </a:prstGeom>
        <a:solidFill>
          <a:schemeClr val="accent5">
            <a:hueOff val="0"/>
            <a:satOff val="0"/>
            <a:lumOff val="-24706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Adverse Reaction  Online Database </a:t>
          </a:r>
          <a:r>
            <a:rPr lang="en-US" sz="1050" kern="1200" dirty="0" smtClean="0"/>
            <a:t>(</a:t>
          </a:r>
          <a:r>
            <a:rPr lang="en-US" sz="1050" kern="1200" dirty="0" err="1" smtClean="0"/>
            <a:t>MedEffect</a:t>
          </a:r>
          <a:r>
            <a:rPr lang="en-US" sz="1050" kern="1200" dirty="0" smtClean="0"/>
            <a:t>)</a:t>
          </a:r>
          <a:endParaRPr lang="en-US" sz="1050" kern="1200" dirty="0"/>
        </a:p>
      </dsp:txBody>
      <dsp:txXfrm>
        <a:off x="154245" y="2825714"/>
        <a:ext cx="739094" cy="739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7F468-5EAB-4078-B085-C9915465CB18}">
      <dsp:nvSpPr>
        <dsp:cNvPr id="0" name=""/>
        <dsp:cNvSpPr/>
      </dsp:nvSpPr>
      <dsp:spPr>
        <a:xfrm>
          <a:off x="5370902" y="677383"/>
          <a:ext cx="2333592" cy="2334024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D6254-398D-4A2F-BD6D-F5CA49D5C3DC}">
      <dsp:nvSpPr>
        <dsp:cNvPr id="0" name=""/>
        <dsp:cNvSpPr/>
      </dsp:nvSpPr>
      <dsp:spPr>
        <a:xfrm>
          <a:off x="5448385" y="755198"/>
          <a:ext cx="2178627" cy="217839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Neural Network Approaches</a:t>
          </a:r>
          <a:endParaRPr lang="en-US" sz="2200" kern="1200" dirty="0"/>
        </a:p>
      </dsp:txBody>
      <dsp:txXfrm>
        <a:off x="5759834" y="1066456"/>
        <a:ext cx="1555728" cy="1555879"/>
      </dsp:txXfrm>
    </dsp:sp>
    <dsp:sp modelId="{FAD12E88-D34C-4162-BAD1-8C2A2D7529FD}">
      <dsp:nvSpPr>
        <dsp:cNvPr id="0" name=""/>
        <dsp:cNvSpPr/>
      </dsp:nvSpPr>
      <dsp:spPr>
        <a:xfrm>
          <a:off x="5448385" y="3054410"/>
          <a:ext cx="2178627" cy="1279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Huynh </a:t>
          </a:r>
          <a:r>
            <a:rPr lang="en-US" sz="1300" i="1" kern="1200" dirty="0" smtClean="0"/>
            <a:t>et al.</a:t>
          </a:r>
          <a:r>
            <a:rPr lang="en-US" sz="1300" kern="1200" dirty="0" smtClean="0"/>
            <a:t> 2016</a:t>
          </a:r>
          <a:r>
            <a:rPr lang="en-US" sz="1300" kern="1200" baseline="30000" dirty="0" smtClean="0"/>
            <a:t>5</a:t>
          </a:r>
          <a:endParaRPr lang="en-US" sz="1300" kern="1200" baseline="300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Gupta </a:t>
          </a:r>
          <a:r>
            <a:rPr lang="en-US" sz="1300" i="1" kern="1200" dirty="0" smtClean="0"/>
            <a:t>et al.</a:t>
          </a:r>
          <a:r>
            <a:rPr lang="en-US" sz="1300" kern="1200" dirty="0" smtClean="0"/>
            <a:t> 2017</a:t>
          </a:r>
          <a:r>
            <a:rPr lang="en-US" sz="1300" kern="1200" baseline="30000" dirty="0" smtClean="0"/>
            <a:t>7</a:t>
          </a:r>
          <a:endParaRPr lang="en-US" sz="1300" kern="1200" baseline="300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Tafti</a:t>
          </a:r>
          <a:r>
            <a:rPr lang="en-US" sz="1300" kern="1200" dirty="0" smtClean="0"/>
            <a:t> </a:t>
          </a:r>
          <a:r>
            <a:rPr lang="en-US" sz="1300" i="1" kern="1200" dirty="0" smtClean="0"/>
            <a:t>et al. </a:t>
          </a:r>
          <a:r>
            <a:rPr lang="en-US" sz="1300" kern="1200" dirty="0" smtClean="0"/>
            <a:t>2017</a:t>
          </a:r>
          <a:r>
            <a:rPr lang="en-US" sz="1300" kern="1200" baseline="30000" dirty="0" smtClean="0"/>
            <a:t>8</a:t>
          </a:r>
          <a:endParaRPr lang="en-US" sz="1300" kern="1200" baseline="300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Li et al. 2015-2017</a:t>
          </a:r>
          <a:r>
            <a:rPr lang="en-US" sz="1300" kern="1200" baseline="30000" dirty="0" smtClean="0"/>
            <a:t>6</a:t>
          </a:r>
          <a:endParaRPr lang="en-US" sz="1300" kern="1200" baseline="300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Ramamoorthy </a:t>
          </a:r>
          <a:r>
            <a:rPr lang="en-US" sz="1300" i="1" kern="1200" dirty="0" smtClean="0"/>
            <a:t>et al. </a:t>
          </a:r>
          <a:r>
            <a:rPr lang="en-US" sz="1300" kern="1200" dirty="0" smtClean="0"/>
            <a:t>2018</a:t>
          </a:r>
          <a:r>
            <a:rPr lang="en-US" sz="1300" kern="1200" baseline="30000" dirty="0" smtClean="0"/>
            <a:t>9</a:t>
          </a:r>
          <a:endParaRPr lang="en-US" sz="1300" kern="1200" baseline="30000" dirty="0"/>
        </a:p>
      </dsp:txBody>
      <dsp:txXfrm>
        <a:off x="5448385" y="3054410"/>
        <a:ext cx="2178627" cy="1279433"/>
      </dsp:txXfrm>
    </dsp:sp>
    <dsp:sp modelId="{98627165-8D8E-466D-B8F9-0124EAE9AFD9}">
      <dsp:nvSpPr>
        <dsp:cNvPr id="0" name=""/>
        <dsp:cNvSpPr/>
      </dsp:nvSpPr>
      <dsp:spPr>
        <a:xfrm rot="2700000">
          <a:off x="2961878" y="680205"/>
          <a:ext cx="2327971" cy="2327971"/>
        </a:xfrm>
        <a:prstGeom prst="teardrop">
          <a:avLst>
            <a:gd name="adj" fmla="val 100000"/>
          </a:avLst>
        </a:prstGeom>
        <a:solidFill>
          <a:schemeClr val="accent2">
            <a:shade val="80000"/>
            <a:hueOff val="-207791"/>
            <a:satOff val="-1587"/>
            <a:lumOff val="14875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24F69-254D-4321-9E89-271170B8F374}">
      <dsp:nvSpPr>
        <dsp:cNvPr id="0" name=""/>
        <dsp:cNvSpPr/>
      </dsp:nvSpPr>
      <dsp:spPr>
        <a:xfrm>
          <a:off x="3036550" y="755198"/>
          <a:ext cx="2178627" cy="217839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accent2">
              <a:shade val="80000"/>
              <a:hueOff val="-207791"/>
              <a:satOff val="-1587"/>
              <a:lumOff val="148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Simple Machine Learning</a:t>
          </a:r>
          <a:endParaRPr lang="en-US" sz="2200" kern="1200" dirty="0"/>
        </a:p>
      </dsp:txBody>
      <dsp:txXfrm>
        <a:off x="3348000" y="1066456"/>
        <a:ext cx="1555728" cy="1555879"/>
      </dsp:txXfrm>
    </dsp:sp>
    <dsp:sp modelId="{309B784C-B0E4-4174-9B4A-4086248368E7}">
      <dsp:nvSpPr>
        <dsp:cNvPr id="0" name=""/>
        <dsp:cNvSpPr/>
      </dsp:nvSpPr>
      <dsp:spPr>
        <a:xfrm>
          <a:off x="3036550" y="3054410"/>
          <a:ext cx="2178627" cy="1279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Xu </a:t>
          </a:r>
          <a:r>
            <a:rPr lang="en-US" sz="1300" i="1" kern="1200" dirty="0" smtClean="0"/>
            <a:t>et al. </a:t>
          </a:r>
          <a:r>
            <a:rPr lang="en-US" sz="1300" kern="1200" dirty="0" smtClean="0"/>
            <a:t>2014</a:t>
          </a:r>
          <a:r>
            <a:rPr lang="en-US" sz="1300" kern="1200" baseline="30000" dirty="0" smtClean="0"/>
            <a:t>3</a:t>
          </a:r>
          <a:endParaRPr lang="en-US" sz="1300" kern="1200" baseline="300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Cañada</a:t>
          </a:r>
          <a:r>
            <a:rPr lang="en-US" sz="1300" kern="1200" dirty="0" smtClean="0"/>
            <a:t> </a:t>
          </a:r>
          <a:r>
            <a:rPr lang="en-US" sz="1300" i="1" kern="1200" dirty="0" smtClean="0"/>
            <a:t>et al. </a:t>
          </a:r>
          <a:r>
            <a:rPr lang="en-US" sz="1300" kern="1200" dirty="0" smtClean="0"/>
            <a:t>2017</a:t>
          </a:r>
          <a:r>
            <a:rPr lang="en-US" sz="1300" kern="1200" baseline="30000" dirty="0" smtClean="0"/>
            <a:t>10</a:t>
          </a:r>
          <a:endParaRPr lang="en-US" sz="1300" kern="1200" baseline="300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Sarker</a:t>
          </a:r>
          <a:r>
            <a:rPr lang="en-US" sz="1300" kern="1200" dirty="0" smtClean="0"/>
            <a:t> </a:t>
          </a:r>
          <a:r>
            <a:rPr lang="en-US" sz="1300" i="1" kern="1200" dirty="0" smtClean="0"/>
            <a:t>et al.</a:t>
          </a:r>
          <a:r>
            <a:rPr lang="en-US" sz="1300" kern="1200" dirty="0" smtClean="0"/>
            <a:t> 2014</a:t>
          </a:r>
          <a:r>
            <a:rPr lang="en-US" sz="1300" kern="1200" baseline="30000" dirty="0" smtClean="0"/>
            <a:t>4</a:t>
          </a:r>
          <a:endParaRPr lang="en-US" sz="1300" kern="1200" baseline="30000" dirty="0"/>
        </a:p>
      </dsp:txBody>
      <dsp:txXfrm>
        <a:off x="3036550" y="3054410"/>
        <a:ext cx="2178627" cy="1279433"/>
      </dsp:txXfrm>
    </dsp:sp>
    <dsp:sp modelId="{C52AD3CA-1406-4738-9049-8323BE49F302}">
      <dsp:nvSpPr>
        <dsp:cNvPr id="0" name=""/>
        <dsp:cNvSpPr/>
      </dsp:nvSpPr>
      <dsp:spPr>
        <a:xfrm rot="2700000">
          <a:off x="550043" y="680205"/>
          <a:ext cx="2327971" cy="2327971"/>
        </a:xfrm>
        <a:prstGeom prst="teardrop">
          <a:avLst>
            <a:gd name="adj" fmla="val 100000"/>
          </a:avLst>
        </a:prstGeom>
        <a:solidFill>
          <a:schemeClr val="accent2">
            <a:shade val="80000"/>
            <a:hueOff val="-415581"/>
            <a:satOff val="-3174"/>
            <a:lumOff val="2975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6F7AD-757D-4A69-B9D2-EECD49AF2DD8}">
      <dsp:nvSpPr>
        <dsp:cNvPr id="0" name=""/>
        <dsp:cNvSpPr/>
      </dsp:nvSpPr>
      <dsp:spPr>
        <a:xfrm>
          <a:off x="624715" y="755198"/>
          <a:ext cx="2178627" cy="217839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accent2">
              <a:shade val="80000"/>
              <a:hueOff val="-415581"/>
              <a:satOff val="-3174"/>
              <a:lumOff val="297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Lexicons &amp; Gazetteers</a:t>
          </a:r>
          <a:endParaRPr lang="en-US" sz="2200" kern="1200" dirty="0"/>
        </a:p>
      </dsp:txBody>
      <dsp:txXfrm>
        <a:off x="936165" y="1066456"/>
        <a:ext cx="1555728" cy="1555879"/>
      </dsp:txXfrm>
    </dsp:sp>
    <dsp:sp modelId="{DE6DD4D6-2EC8-4D53-A55E-1061BE6B55D3}">
      <dsp:nvSpPr>
        <dsp:cNvPr id="0" name=""/>
        <dsp:cNvSpPr/>
      </dsp:nvSpPr>
      <dsp:spPr>
        <a:xfrm>
          <a:off x="624715" y="3054410"/>
          <a:ext cx="2178627" cy="1279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Xu </a:t>
          </a:r>
          <a:r>
            <a:rPr lang="en-US" sz="1400" i="1" kern="1200" dirty="0" smtClean="0"/>
            <a:t>et al. </a:t>
          </a:r>
          <a:r>
            <a:rPr lang="en-US" sz="1400" kern="1200" dirty="0" smtClean="0"/>
            <a:t>2012-2014</a:t>
          </a:r>
          <a:r>
            <a:rPr lang="en-US" sz="1400" kern="1200" baseline="30000" dirty="0" smtClean="0"/>
            <a:t>2,3</a:t>
          </a:r>
          <a:endParaRPr lang="en-US" sz="1400" kern="1200" baseline="300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Gurulingappa </a:t>
          </a:r>
          <a:r>
            <a:rPr lang="en-US" sz="1400" i="1" kern="1200" dirty="0" smtClean="0"/>
            <a:t>et al. </a:t>
          </a:r>
          <a:r>
            <a:rPr lang="en-US" sz="1400" kern="1200" dirty="0" smtClean="0"/>
            <a:t>2012</a:t>
          </a:r>
          <a:r>
            <a:rPr lang="en-US" sz="1400" kern="1200" baseline="30000" dirty="0" smtClean="0"/>
            <a:t>1</a:t>
          </a:r>
          <a:endParaRPr lang="en-US" sz="1500" kern="1200" baseline="30000" dirty="0"/>
        </a:p>
      </dsp:txBody>
      <dsp:txXfrm>
        <a:off x="624715" y="3054410"/>
        <a:ext cx="2178627" cy="1279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2E377-8A48-441E-8CE4-EDDBA29AA7D4}">
      <dsp:nvSpPr>
        <dsp:cNvPr id="0" name=""/>
        <dsp:cNvSpPr/>
      </dsp:nvSpPr>
      <dsp:spPr>
        <a:xfrm>
          <a:off x="2678" y="1563489"/>
          <a:ext cx="2342554" cy="937021"/>
        </a:xfrm>
        <a:prstGeom prst="homePlat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2620 observations belong in duplicates</a:t>
          </a:r>
          <a:endParaRPr lang="en-US" sz="1400" kern="1200" dirty="0"/>
        </a:p>
      </dsp:txBody>
      <dsp:txXfrm>
        <a:off x="2678" y="1563489"/>
        <a:ext cx="2108299" cy="937021"/>
      </dsp:txXfrm>
    </dsp:sp>
    <dsp:sp modelId="{6E4BA9F2-2932-4C77-B9C1-4105FE0D6B12}">
      <dsp:nvSpPr>
        <dsp:cNvPr id="0" name=""/>
        <dsp:cNvSpPr/>
      </dsp:nvSpPr>
      <dsp:spPr>
        <a:xfrm>
          <a:off x="1876722" y="1563489"/>
          <a:ext cx="2342554" cy="937021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1432 duplicated sentences</a:t>
          </a:r>
          <a:endParaRPr lang="en-US" sz="1400" kern="1200" dirty="0"/>
        </a:p>
      </dsp:txBody>
      <dsp:txXfrm>
        <a:off x="2345233" y="1563489"/>
        <a:ext cx="1405533" cy="937021"/>
      </dsp:txXfrm>
    </dsp:sp>
    <dsp:sp modelId="{100FDC94-F69E-4E5C-934D-3BA9D5CE057E}">
      <dsp:nvSpPr>
        <dsp:cNvPr id="0" name=""/>
        <dsp:cNvSpPr/>
      </dsp:nvSpPr>
      <dsp:spPr>
        <a:xfrm>
          <a:off x="3750766" y="1563489"/>
          <a:ext cx="2342554" cy="937021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4272 unique ADR sentences</a:t>
          </a:r>
          <a:endParaRPr lang="en-US" sz="1400" kern="1200" dirty="0"/>
        </a:p>
      </dsp:txBody>
      <dsp:txXfrm>
        <a:off x="4219277" y="1563489"/>
        <a:ext cx="1405533" cy="9370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9A8CF-E64A-4B86-A6DD-62C9003E024A}">
      <dsp:nvSpPr>
        <dsp:cNvPr id="0" name=""/>
        <dsp:cNvSpPr/>
      </dsp:nvSpPr>
      <dsp:spPr>
        <a:xfrm>
          <a:off x="2853320" y="2461391"/>
          <a:ext cx="2065758" cy="2065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word2vec</a:t>
          </a:r>
          <a:endParaRPr lang="en-US" sz="2600" kern="1200" dirty="0"/>
        </a:p>
      </dsp:txBody>
      <dsp:txXfrm>
        <a:off x="3155843" y="2763914"/>
        <a:ext cx="1460712" cy="1460712"/>
      </dsp:txXfrm>
    </dsp:sp>
    <dsp:sp modelId="{E758CAB4-3419-406A-BFED-E3107C964EB8}">
      <dsp:nvSpPr>
        <dsp:cNvPr id="0" name=""/>
        <dsp:cNvSpPr/>
      </dsp:nvSpPr>
      <dsp:spPr>
        <a:xfrm rot="12900000">
          <a:off x="1523997" y="2100370"/>
          <a:ext cx="1583823" cy="58874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18B79-5AF8-4DBA-BC08-132AC85D161A}">
      <dsp:nvSpPr>
        <dsp:cNvPr id="0" name=""/>
        <dsp:cNvSpPr/>
      </dsp:nvSpPr>
      <dsp:spPr>
        <a:xfrm>
          <a:off x="685978" y="1155531"/>
          <a:ext cx="1962470" cy="15699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PubMed</a:t>
          </a:r>
          <a:endParaRPr lang="en-US" sz="3100" kern="1200" dirty="0"/>
        </a:p>
      </dsp:txBody>
      <dsp:txXfrm>
        <a:off x="731961" y="1201514"/>
        <a:ext cx="1870504" cy="1478010"/>
      </dsp:txXfrm>
    </dsp:sp>
    <dsp:sp modelId="{E8AAB94E-A39C-400F-BDDF-F44AB77460AA}">
      <dsp:nvSpPr>
        <dsp:cNvPr id="0" name=""/>
        <dsp:cNvSpPr/>
      </dsp:nvSpPr>
      <dsp:spPr>
        <a:xfrm rot="16200000">
          <a:off x="3094288" y="1282929"/>
          <a:ext cx="1583823" cy="58874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710781"/>
            <a:satOff val="1970"/>
            <a:lumOff val="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38FB5-2E24-4C18-8EB5-FBA32A4AC5E4}">
      <dsp:nvSpPr>
        <dsp:cNvPr id="0" name=""/>
        <dsp:cNvSpPr/>
      </dsp:nvSpPr>
      <dsp:spPr>
        <a:xfrm>
          <a:off x="2904964" y="400"/>
          <a:ext cx="1962470" cy="1569976"/>
        </a:xfrm>
        <a:prstGeom prst="roundRect">
          <a:avLst>
            <a:gd name="adj" fmla="val 10000"/>
          </a:avLst>
        </a:prstGeom>
        <a:solidFill>
          <a:schemeClr val="accent2">
            <a:hueOff val="710781"/>
            <a:satOff val="1970"/>
            <a:lumOff val="196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PubMed Central</a:t>
          </a:r>
          <a:endParaRPr lang="en-US" sz="3100" kern="1200" dirty="0"/>
        </a:p>
      </dsp:txBody>
      <dsp:txXfrm>
        <a:off x="2950947" y="46383"/>
        <a:ext cx="1870504" cy="1478010"/>
      </dsp:txXfrm>
    </dsp:sp>
    <dsp:sp modelId="{0930633A-6A1B-4F41-A225-3A77566ECB4A}">
      <dsp:nvSpPr>
        <dsp:cNvPr id="0" name=""/>
        <dsp:cNvSpPr/>
      </dsp:nvSpPr>
      <dsp:spPr>
        <a:xfrm rot="19500000">
          <a:off x="4664579" y="2100370"/>
          <a:ext cx="1583823" cy="58874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1421561"/>
            <a:satOff val="3940"/>
            <a:lumOff val="3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B7E2C-04C7-40A4-994E-A51072011FE1}">
      <dsp:nvSpPr>
        <dsp:cNvPr id="0" name=""/>
        <dsp:cNvSpPr/>
      </dsp:nvSpPr>
      <dsp:spPr>
        <a:xfrm>
          <a:off x="5123951" y="1155531"/>
          <a:ext cx="1962470" cy="1569976"/>
        </a:xfrm>
        <a:prstGeom prst="roundRect">
          <a:avLst>
            <a:gd name="adj" fmla="val 10000"/>
          </a:avLst>
        </a:prstGeom>
        <a:solidFill>
          <a:schemeClr val="accent2">
            <a:hueOff val="1421561"/>
            <a:satOff val="3940"/>
            <a:lumOff val="391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English Wikipedia</a:t>
          </a:r>
          <a:endParaRPr lang="en-US" sz="3100" kern="1200" dirty="0"/>
        </a:p>
      </dsp:txBody>
      <dsp:txXfrm>
        <a:off x="5169934" y="1201514"/>
        <a:ext cx="1870504" cy="14780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C76A7-E959-4587-8EFB-2E9A8AA7D1BE}">
      <dsp:nvSpPr>
        <dsp:cNvPr id="0" name=""/>
        <dsp:cNvSpPr/>
      </dsp:nvSpPr>
      <dsp:spPr>
        <a:xfrm rot="5400000">
          <a:off x="2578269" y="576749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Kim 2014</a:t>
          </a:r>
          <a:r>
            <a:rPr lang="en-US" sz="1900" kern="1200" baseline="30000" dirty="0" smtClean="0"/>
            <a:t>13</a:t>
          </a:r>
          <a:endParaRPr lang="en-US" sz="1900" kern="1200" baseline="30000" dirty="0"/>
        </a:p>
      </dsp:txBody>
      <dsp:txXfrm rot="-5400000">
        <a:off x="2917909" y="730561"/>
        <a:ext cx="1014052" cy="1165577"/>
      </dsp:txXfrm>
    </dsp:sp>
    <dsp:sp modelId="{10612674-44B6-4884-BDC8-D4CF055EE581}">
      <dsp:nvSpPr>
        <dsp:cNvPr id="0" name=""/>
        <dsp:cNvSpPr/>
      </dsp:nvSpPr>
      <dsp:spPr>
        <a:xfrm>
          <a:off x="4206240" y="805349"/>
          <a:ext cx="188976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 convolution layer</a:t>
          </a:r>
          <a:endParaRPr lang="en-US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Sentence classification</a:t>
          </a:r>
          <a:endParaRPr lang="en-US" sz="1500" kern="1200" dirty="0"/>
        </a:p>
      </dsp:txBody>
      <dsp:txXfrm>
        <a:off x="4206240" y="805349"/>
        <a:ext cx="1889760" cy="1016000"/>
      </dsp:txXfrm>
    </dsp:sp>
    <dsp:sp modelId="{B15215F0-3020-43F4-865E-CDF28F93800D}">
      <dsp:nvSpPr>
        <dsp:cNvPr id="0" name=""/>
        <dsp:cNvSpPr/>
      </dsp:nvSpPr>
      <dsp:spPr>
        <a:xfrm rot="5400000">
          <a:off x="987213" y="576749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1326853" y="730561"/>
        <a:ext cx="1014052" cy="1165577"/>
      </dsp:txXfrm>
    </dsp:sp>
    <dsp:sp modelId="{4D7B67E2-4F30-46A6-8585-F865285F278E}">
      <dsp:nvSpPr>
        <dsp:cNvPr id="0" name=""/>
        <dsp:cNvSpPr/>
      </dsp:nvSpPr>
      <dsp:spPr>
        <a:xfrm rot="5400000">
          <a:off x="1779693" y="2014050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Hughes et al. 2017</a:t>
          </a:r>
          <a:r>
            <a:rPr lang="en-US" sz="1900" kern="1200" baseline="30000" dirty="0" smtClean="0"/>
            <a:t>12</a:t>
          </a:r>
          <a:endParaRPr lang="en-US" sz="1900" kern="1200" baseline="30000" dirty="0"/>
        </a:p>
      </dsp:txBody>
      <dsp:txXfrm rot="-5400000">
        <a:off x="2119333" y="2167862"/>
        <a:ext cx="1014052" cy="1165577"/>
      </dsp:txXfrm>
    </dsp:sp>
    <dsp:sp modelId="{03B2D8A5-1307-401E-8C2F-96E427E4F9C1}">
      <dsp:nvSpPr>
        <dsp:cNvPr id="0" name=""/>
        <dsp:cNvSpPr/>
      </dsp:nvSpPr>
      <dsp:spPr>
        <a:xfrm>
          <a:off x="0" y="2242650"/>
          <a:ext cx="18288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4 convolution layers</a:t>
          </a:r>
          <a:endParaRPr lang="en-US" sz="1500" kern="1200" dirty="0"/>
        </a:p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General text classification</a:t>
          </a:r>
          <a:endParaRPr lang="en-US" sz="1500" kern="1200" dirty="0"/>
        </a:p>
      </dsp:txBody>
      <dsp:txXfrm>
        <a:off x="0" y="2242650"/>
        <a:ext cx="1828800" cy="1016000"/>
      </dsp:txXfrm>
    </dsp:sp>
    <dsp:sp modelId="{957BF2A6-0973-4E5D-96AA-F5CF3DCFCC7B}">
      <dsp:nvSpPr>
        <dsp:cNvPr id="0" name=""/>
        <dsp:cNvSpPr/>
      </dsp:nvSpPr>
      <dsp:spPr>
        <a:xfrm rot="5400000">
          <a:off x="3370749" y="2014050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3710389" y="2167862"/>
        <a:ext cx="1014052" cy="11655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6F41C-40E7-47F4-A4B2-CB253623D31D}">
      <dsp:nvSpPr>
        <dsp:cNvPr id="0" name=""/>
        <dsp:cNvSpPr/>
      </dsp:nvSpPr>
      <dsp:spPr>
        <a:xfrm>
          <a:off x="-5118760" y="-784138"/>
          <a:ext cx="6095827" cy="6095827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12700" cap="sq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DFEEDD-E6CA-43DC-8CCB-369FDFB92993}">
      <dsp:nvSpPr>
        <dsp:cNvPr id="0" name=""/>
        <dsp:cNvSpPr/>
      </dsp:nvSpPr>
      <dsp:spPr>
        <a:xfrm>
          <a:off x="628423" y="452755"/>
          <a:ext cx="7081495" cy="90551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74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What is the effect of duplication on the performance? What is the true performance?</a:t>
          </a:r>
          <a:endParaRPr lang="en-US" sz="2400" kern="1200" dirty="0"/>
        </a:p>
      </dsp:txBody>
      <dsp:txXfrm>
        <a:off x="628423" y="452755"/>
        <a:ext cx="7081495" cy="905510"/>
      </dsp:txXfrm>
    </dsp:sp>
    <dsp:sp modelId="{905E2C4A-BF4B-42B1-87FC-0F1A7CC0AEF9}">
      <dsp:nvSpPr>
        <dsp:cNvPr id="0" name=""/>
        <dsp:cNvSpPr/>
      </dsp:nvSpPr>
      <dsp:spPr>
        <a:xfrm>
          <a:off x="62480" y="339566"/>
          <a:ext cx="1131887" cy="1131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ECF45-B93E-4E02-9F49-26F435B73DAD}">
      <dsp:nvSpPr>
        <dsp:cNvPr id="0" name=""/>
        <dsp:cNvSpPr/>
      </dsp:nvSpPr>
      <dsp:spPr>
        <a:xfrm>
          <a:off x="957576" y="1811020"/>
          <a:ext cx="6752342" cy="905510"/>
        </a:xfrm>
        <a:prstGeom prst="rect">
          <a:avLst/>
        </a:prstGeom>
        <a:solidFill>
          <a:schemeClr val="accent1">
            <a:shade val="80000"/>
            <a:hueOff val="397460"/>
            <a:satOff val="-32117"/>
            <a:lumOff val="18936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74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Can biomedical word embeddings improve the performance of the algorithm?</a:t>
          </a:r>
          <a:endParaRPr lang="en-US" sz="2400" kern="1200" dirty="0"/>
        </a:p>
      </dsp:txBody>
      <dsp:txXfrm>
        <a:off x="957576" y="1811020"/>
        <a:ext cx="6752342" cy="905510"/>
      </dsp:txXfrm>
    </dsp:sp>
    <dsp:sp modelId="{87345C03-8265-437C-B6A5-1BB5D4F8F24E}">
      <dsp:nvSpPr>
        <dsp:cNvPr id="0" name=""/>
        <dsp:cNvSpPr/>
      </dsp:nvSpPr>
      <dsp:spPr>
        <a:xfrm>
          <a:off x="391633" y="1697831"/>
          <a:ext cx="1131887" cy="1131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accent1">
              <a:shade val="80000"/>
              <a:hueOff val="397460"/>
              <a:satOff val="-32117"/>
              <a:lumOff val="189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1353B-4DBC-45F9-B72C-956645808DD0}">
      <dsp:nvSpPr>
        <dsp:cNvPr id="0" name=""/>
        <dsp:cNvSpPr/>
      </dsp:nvSpPr>
      <dsp:spPr>
        <a:xfrm>
          <a:off x="628423" y="3169285"/>
          <a:ext cx="7081495" cy="905510"/>
        </a:xfrm>
        <a:prstGeom prst="rect">
          <a:avLst/>
        </a:prstGeom>
        <a:solidFill>
          <a:schemeClr val="accent1">
            <a:shade val="80000"/>
            <a:hueOff val="794920"/>
            <a:satOff val="-64234"/>
            <a:lumOff val="37871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74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How does Huynh’s architecture’s performance compare to more </a:t>
          </a:r>
          <a:r>
            <a:rPr lang="en-US" sz="2400" kern="1200" smtClean="0"/>
            <a:t>complex architectures</a:t>
          </a:r>
          <a:r>
            <a:rPr lang="en-US" sz="2400" kern="1200" dirty="0" smtClean="0"/>
            <a:t>’?</a:t>
          </a:r>
          <a:endParaRPr lang="en-US" sz="2400" kern="1200" dirty="0"/>
        </a:p>
      </dsp:txBody>
      <dsp:txXfrm>
        <a:off x="628423" y="3169285"/>
        <a:ext cx="7081495" cy="905510"/>
      </dsp:txXfrm>
    </dsp:sp>
    <dsp:sp modelId="{0AD4E42A-BE42-4E23-A0B2-683B7CDD073A}">
      <dsp:nvSpPr>
        <dsp:cNvPr id="0" name=""/>
        <dsp:cNvSpPr/>
      </dsp:nvSpPr>
      <dsp:spPr>
        <a:xfrm>
          <a:off x="62480" y="3056096"/>
          <a:ext cx="1131887" cy="1131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accent1">
              <a:shade val="80000"/>
              <a:hueOff val="794920"/>
              <a:satOff val="-64234"/>
              <a:lumOff val="378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0EFA3-AA94-401F-99D0-2F66642CB891}">
      <dsp:nvSpPr>
        <dsp:cNvPr id="0" name=""/>
        <dsp:cNvSpPr/>
      </dsp:nvSpPr>
      <dsp:spPr>
        <a:xfrm>
          <a:off x="1670707" y="0"/>
          <a:ext cx="2506062" cy="1551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Similar words are closer to each other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Dissimilar words are far apart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May work </a:t>
          </a:r>
          <a:r>
            <a:rPr lang="en-US" sz="1100" kern="1200" dirty="0" smtClean="0"/>
            <a:t>better when domain specific</a:t>
          </a:r>
          <a:endParaRPr lang="en-US" sz="1100" kern="1200" dirty="0"/>
        </a:p>
      </dsp:txBody>
      <dsp:txXfrm>
        <a:off x="1670707" y="193934"/>
        <a:ext cx="1924259" cy="1163606"/>
      </dsp:txXfrm>
    </dsp:sp>
    <dsp:sp modelId="{19E84E38-7C43-4091-AF62-EB966FB139D7}">
      <dsp:nvSpPr>
        <dsp:cNvPr id="0" name=""/>
        <dsp:cNvSpPr/>
      </dsp:nvSpPr>
      <dsp:spPr>
        <a:xfrm>
          <a:off x="0" y="0"/>
          <a:ext cx="1670708" cy="155147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Word Vectors</a:t>
          </a:r>
          <a:endParaRPr lang="en-US" sz="1800" kern="1200" dirty="0"/>
        </a:p>
      </dsp:txBody>
      <dsp:txXfrm>
        <a:off x="75737" y="75737"/>
        <a:ext cx="1519234" cy="1400000"/>
      </dsp:txXfrm>
    </dsp:sp>
    <dsp:sp modelId="{2A53ECE9-9899-47AF-A521-42AF54BF70F8}">
      <dsp:nvSpPr>
        <dsp:cNvPr id="0" name=""/>
        <dsp:cNvSpPr/>
      </dsp:nvSpPr>
      <dsp:spPr>
        <a:xfrm>
          <a:off x="1670707" y="1706621"/>
          <a:ext cx="2506062" cy="1551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Learns useful word combination patterns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5-word </a:t>
          </a:r>
          <a:r>
            <a:rPr lang="en-US" sz="1100" kern="1200" dirty="0" smtClean="0"/>
            <a:t>windows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300 features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Non-</a:t>
          </a:r>
          <a:r>
            <a:rPr lang="en-US" sz="1100" kern="1200" dirty="0" err="1" smtClean="0"/>
            <a:t>linearities</a:t>
          </a:r>
          <a:endParaRPr lang="en-US" sz="1100" kern="1200" dirty="0"/>
        </a:p>
      </dsp:txBody>
      <dsp:txXfrm>
        <a:off x="1670707" y="1900555"/>
        <a:ext cx="1924259" cy="1163606"/>
      </dsp:txXfrm>
    </dsp:sp>
    <dsp:sp modelId="{21341A8D-AD87-49DD-B415-38C5455351CA}">
      <dsp:nvSpPr>
        <dsp:cNvPr id="0" name=""/>
        <dsp:cNvSpPr/>
      </dsp:nvSpPr>
      <dsp:spPr>
        <a:xfrm>
          <a:off x="0" y="1706621"/>
          <a:ext cx="1670708" cy="1551474"/>
        </a:xfrm>
        <a:prstGeom prst="roundRect">
          <a:avLst/>
        </a:prstGeom>
        <a:solidFill>
          <a:schemeClr val="accent1">
            <a:shade val="80000"/>
            <a:hueOff val="397460"/>
            <a:satOff val="-32117"/>
            <a:lumOff val="18936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Convolution</a:t>
          </a:r>
          <a:endParaRPr lang="en-US" sz="1800" kern="1200" dirty="0"/>
        </a:p>
      </dsp:txBody>
      <dsp:txXfrm>
        <a:off x="75737" y="1782358"/>
        <a:ext cx="1519234" cy="1400000"/>
      </dsp:txXfrm>
    </dsp:sp>
    <dsp:sp modelId="{10AFF521-7C4E-4788-BD74-9C58DB4469A6}">
      <dsp:nvSpPr>
        <dsp:cNvPr id="0" name=""/>
        <dsp:cNvSpPr/>
      </dsp:nvSpPr>
      <dsp:spPr>
        <a:xfrm>
          <a:off x="1670707" y="3413243"/>
          <a:ext cx="2506062" cy="1551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Softmax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Analog to logistic regression</a:t>
          </a:r>
          <a:endParaRPr lang="en-US" sz="1100" kern="1200" dirty="0"/>
        </a:p>
      </dsp:txBody>
      <dsp:txXfrm>
        <a:off x="1670707" y="3607177"/>
        <a:ext cx="1924259" cy="1163606"/>
      </dsp:txXfrm>
    </dsp:sp>
    <dsp:sp modelId="{88872A5B-059F-4E94-B25B-C6CEDE1E9FBE}">
      <dsp:nvSpPr>
        <dsp:cNvPr id="0" name=""/>
        <dsp:cNvSpPr/>
      </dsp:nvSpPr>
      <dsp:spPr>
        <a:xfrm>
          <a:off x="0" y="3413243"/>
          <a:ext cx="1670708" cy="1551474"/>
        </a:xfrm>
        <a:prstGeom prst="roundRect">
          <a:avLst/>
        </a:prstGeom>
        <a:solidFill>
          <a:schemeClr val="accent1">
            <a:shade val="80000"/>
            <a:hueOff val="794920"/>
            <a:satOff val="-64234"/>
            <a:lumOff val="37871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Decision Function</a:t>
          </a:r>
          <a:endParaRPr lang="en-US" sz="1800" kern="1200" dirty="0"/>
        </a:p>
      </dsp:txBody>
      <dsp:txXfrm>
        <a:off x="75737" y="3488980"/>
        <a:ext cx="1519234" cy="140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0EFA3-AA94-401F-99D0-2F66642CB891}">
      <dsp:nvSpPr>
        <dsp:cNvPr id="0" name=""/>
        <dsp:cNvSpPr/>
      </dsp:nvSpPr>
      <dsp:spPr>
        <a:xfrm>
          <a:off x="1670707" y="0"/>
          <a:ext cx="2506062" cy="1551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Similar words are closer to each other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Dissimilar words are far apart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May work </a:t>
          </a:r>
          <a:r>
            <a:rPr lang="en-US" sz="1100" kern="1200" dirty="0" smtClean="0"/>
            <a:t>better when domain specific</a:t>
          </a:r>
          <a:endParaRPr lang="en-US" sz="1100" kern="1200" dirty="0"/>
        </a:p>
      </dsp:txBody>
      <dsp:txXfrm>
        <a:off x="1670707" y="193934"/>
        <a:ext cx="1924259" cy="1163606"/>
      </dsp:txXfrm>
    </dsp:sp>
    <dsp:sp modelId="{19E84E38-7C43-4091-AF62-EB966FB139D7}">
      <dsp:nvSpPr>
        <dsp:cNvPr id="0" name=""/>
        <dsp:cNvSpPr/>
      </dsp:nvSpPr>
      <dsp:spPr>
        <a:xfrm>
          <a:off x="0" y="0"/>
          <a:ext cx="1670708" cy="155147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Word Vectors</a:t>
          </a:r>
          <a:endParaRPr lang="en-US" sz="1800" kern="1200" dirty="0"/>
        </a:p>
      </dsp:txBody>
      <dsp:txXfrm>
        <a:off x="75737" y="75737"/>
        <a:ext cx="1519234" cy="1400000"/>
      </dsp:txXfrm>
    </dsp:sp>
    <dsp:sp modelId="{2A53ECE9-9899-47AF-A521-42AF54BF70F8}">
      <dsp:nvSpPr>
        <dsp:cNvPr id="0" name=""/>
        <dsp:cNvSpPr/>
      </dsp:nvSpPr>
      <dsp:spPr>
        <a:xfrm>
          <a:off x="1670707" y="1706621"/>
          <a:ext cx="2506062" cy="1551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Learns useful word combination patterns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5 word windows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300 features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Non-</a:t>
          </a:r>
          <a:r>
            <a:rPr lang="en-US" sz="1100" kern="1200" dirty="0" err="1" smtClean="0"/>
            <a:t>linearities</a:t>
          </a:r>
          <a:endParaRPr lang="en-US" sz="1100" kern="1200" dirty="0"/>
        </a:p>
      </dsp:txBody>
      <dsp:txXfrm>
        <a:off x="1670707" y="1900555"/>
        <a:ext cx="1924259" cy="1163606"/>
      </dsp:txXfrm>
    </dsp:sp>
    <dsp:sp modelId="{21341A8D-AD87-49DD-B415-38C5455351CA}">
      <dsp:nvSpPr>
        <dsp:cNvPr id="0" name=""/>
        <dsp:cNvSpPr/>
      </dsp:nvSpPr>
      <dsp:spPr>
        <a:xfrm>
          <a:off x="0" y="1706621"/>
          <a:ext cx="1670708" cy="1551474"/>
        </a:xfrm>
        <a:prstGeom prst="roundRect">
          <a:avLst/>
        </a:prstGeom>
        <a:solidFill>
          <a:schemeClr val="accent1">
            <a:shade val="80000"/>
            <a:hueOff val="397460"/>
            <a:satOff val="-32117"/>
            <a:lumOff val="18936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Convolution</a:t>
          </a:r>
          <a:endParaRPr lang="en-US" sz="1800" kern="1200" dirty="0"/>
        </a:p>
      </dsp:txBody>
      <dsp:txXfrm>
        <a:off x="75737" y="1782358"/>
        <a:ext cx="1519234" cy="1400000"/>
      </dsp:txXfrm>
    </dsp:sp>
    <dsp:sp modelId="{10AFF521-7C4E-4788-BD74-9C58DB4469A6}">
      <dsp:nvSpPr>
        <dsp:cNvPr id="0" name=""/>
        <dsp:cNvSpPr/>
      </dsp:nvSpPr>
      <dsp:spPr>
        <a:xfrm>
          <a:off x="1670707" y="3413243"/>
          <a:ext cx="2506062" cy="1551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Softmax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Analog to logistic regression</a:t>
          </a:r>
          <a:endParaRPr lang="en-US" sz="1100" kern="1200" dirty="0"/>
        </a:p>
      </dsp:txBody>
      <dsp:txXfrm>
        <a:off x="1670707" y="3607177"/>
        <a:ext cx="1924259" cy="1163606"/>
      </dsp:txXfrm>
    </dsp:sp>
    <dsp:sp modelId="{88872A5B-059F-4E94-B25B-C6CEDE1E9FBE}">
      <dsp:nvSpPr>
        <dsp:cNvPr id="0" name=""/>
        <dsp:cNvSpPr/>
      </dsp:nvSpPr>
      <dsp:spPr>
        <a:xfrm>
          <a:off x="0" y="3413243"/>
          <a:ext cx="1670708" cy="1551474"/>
        </a:xfrm>
        <a:prstGeom prst="roundRect">
          <a:avLst/>
        </a:prstGeom>
        <a:solidFill>
          <a:schemeClr val="accent1">
            <a:shade val="80000"/>
            <a:hueOff val="794920"/>
            <a:satOff val="-64234"/>
            <a:lumOff val="37871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Decision Function</a:t>
          </a:r>
          <a:endParaRPr lang="en-US" sz="1800" kern="1200" dirty="0"/>
        </a:p>
      </dsp:txBody>
      <dsp:txXfrm>
        <a:off x="75737" y="3488980"/>
        <a:ext cx="1519234" cy="140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B60FF-ACF0-5A4A-9C79-4881E6B16567}" type="datetimeFigureOut">
              <a:rPr lang="en-US" smtClean="0">
                <a:latin typeface="Arial"/>
              </a:rPr>
              <a:pPr/>
              <a:t>6/12/2018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BA786-EB35-BA4C-A7F7-24740D3067F1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9947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0C4595FF-6E7F-4C41-B8DF-4AE76FC1F075}" type="datetimeFigureOut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5A6330BE-D91A-D240-B266-E5D5F99B4C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6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1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08761"/>
            <a:ext cx="3794760" cy="452532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2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1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4254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2009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Thank</a:t>
            </a:r>
            <a:r>
              <a:rPr lang="en-US" baseline="0" dirty="0" smtClean="0"/>
              <a:t> you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 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Thank</a:t>
            </a:r>
            <a:r>
              <a:rPr lang="en-US" baseline="0" dirty="0" smtClean="0"/>
              <a:t> you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6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1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307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836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697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4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8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4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0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smtClean="0">
                <a:solidFill>
                  <a:srgbClr val="7F7F7F"/>
                </a:solidFill>
              </a:defRPr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Business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62" r:id="rId3"/>
    <p:sldLayoutId id="2147483650" r:id="rId4"/>
    <p:sldLayoutId id="214748365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51" r:id="rId11"/>
    <p:sldLayoutId id="2147483673" r:id="rId12"/>
    <p:sldLayoutId id="2147483670" r:id="rId13"/>
    <p:sldLayoutId id="2147483671" r:id="rId14"/>
    <p:sldLayoutId id="2147483669" r:id="rId15"/>
    <p:sldLayoutId id="2147483668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5" b="14823"/>
          <a:stretch/>
        </p:blipFill>
        <p:spPr>
          <a:xfrm>
            <a:off x="914400" y="381000"/>
            <a:ext cx="8283814" cy="3962400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2240" cy="960120"/>
          </a:xfrm>
        </p:spPr>
        <p:txBody>
          <a:bodyPr/>
          <a:lstStyle/>
          <a:p>
            <a:r>
              <a:rPr lang="en-US" sz="1600" dirty="0"/>
              <a:t>Automated Detection of Adverse Drug Reactions </a:t>
            </a:r>
            <a:r>
              <a:rPr lang="en-US" sz="1600" dirty="0" smtClean="0"/>
              <a:t>in the Biomedical Literature </a:t>
            </a:r>
            <a:r>
              <a:rPr lang="en-US" sz="1600" dirty="0"/>
              <a:t>Using </a:t>
            </a:r>
            <a:r>
              <a:rPr lang="en-US" sz="1600" dirty="0" smtClean="0"/>
              <a:t>Convolutional Neural </a:t>
            </a:r>
            <a:r>
              <a:rPr lang="en-US" sz="1600" dirty="0"/>
              <a:t>Networks and Biomedical </a:t>
            </a:r>
            <a:r>
              <a:rPr lang="en-US" sz="1600" dirty="0" smtClean="0"/>
              <a:t>Word </a:t>
            </a:r>
            <a:r>
              <a:rPr lang="en-US" sz="1600" dirty="0" err="1" smtClean="0"/>
              <a:t>Embeddings</a:t>
            </a:r>
            <a:endParaRPr lang="en-US" sz="1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400" dirty="0" smtClean="0"/>
              <a:t>Diego Saldana Miranda</a:t>
            </a:r>
          </a:p>
          <a:p>
            <a:r>
              <a:rPr lang="en-US" sz="1400" dirty="0" smtClean="0"/>
              <a:t>Applied Technology Innovation</a:t>
            </a:r>
          </a:p>
          <a:p>
            <a:r>
              <a:rPr lang="en-US" sz="1400" dirty="0" smtClean="0"/>
              <a:t>Novartis</a:t>
            </a:r>
            <a:endParaRPr lang="en-US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Applied Technology Innovation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55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Related Work</a:t>
            </a:r>
            <a:br>
              <a:rPr lang="en-US" dirty="0" smtClean="0"/>
            </a:br>
            <a:r>
              <a:rPr lang="en-US" sz="2200" dirty="0" smtClean="0"/>
              <a:t>Word Vectors for Biomedical Applications (</a:t>
            </a:r>
            <a:r>
              <a:rPr lang="en-US" sz="2200" dirty="0" err="1" smtClean="0"/>
              <a:t>Pyysalo</a:t>
            </a:r>
            <a:r>
              <a:rPr lang="en-US" sz="2200" i="1" dirty="0" smtClean="0"/>
              <a:t> et al.</a:t>
            </a:r>
            <a:r>
              <a:rPr lang="en-US" sz="2200" dirty="0" smtClean="0"/>
              <a:t> 2013)</a:t>
            </a:r>
            <a:r>
              <a:rPr lang="en-US" sz="2200" baseline="30000" dirty="0" smtClean="0"/>
              <a:t>11</a:t>
            </a:r>
            <a:endParaRPr lang="en-US" baseline="30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593884"/>
              </p:ext>
            </p:extLst>
          </p:nvPr>
        </p:nvGraphicFramePr>
        <p:xfrm>
          <a:off x="685800" y="1508125"/>
          <a:ext cx="7772400" cy="452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4743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Related Work</a:t>
            </a:r>
            <a:br>
              <a:rPr lang="en-US" dirty="0" smtClean="0"/>
            </a:br>
            <a:r>
              <a:rPr lang="en-US" sz="2200" dirty="0" smtClean="0"/>
              <a:t>Architectures </a:t>
            </a:r>
            <a:r>
              <a:rPr lang="en-US" sz="2200" smtClean="0"/>
              <a:t>for Text </a:t>
            </a:r>
            <a:r>
              <a:rPr lang="en-US" sz="2200" dirty="0" smtClean="0"/>
              <a:t>Classification (Kim 2014</a:t>
            </a:r>
            <a:r>
              <a:rPr lang="en-US" sz="2200" baseline="30000" dirty="0" smtClean="0"/>
              <a:t>13</a:t>
            </a:r>
            <a:r>
              <a:rPr lang="en-US" sz="2200" dirty="0" smtClean="0"/>
              <a:t>, Hughes</a:t>
            </a:r>
            <a:r>
              <a:rPr lang="en-US" sz="2200" i="1" dirty="0" smtClean="0"/>
              <a:t> et al.</a:t>
            </a:r>
            <a:r>
              <a:rPr lang="en-US" sz="2200" dirty="0" smtClean="0"/>
              <a:t> 2017</a:t>
            </a:r>
            <a:r>
              <a:rPr lang="en-US" sz="2200" baseline="30000" dirty="0" smtClean="0"/>
              <a:t>12</a:t>
            </a:r>
            <a:r>
              <a:rPr lang="en-US" sz="2200" dirty="0"/>
              <a:t>)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11</a:t>
            </a:fld>
            <a:endParaRPr lang="uk-UA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0243480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8341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508125"/>
          <a:ext cx="7772400" cy="452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4167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Methods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Huynh’s CNN Architecture (Huynh 2016)</a:t>
            </a:r>
            <a:endParaRPr lang="en-US" sz="2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295400"/>
          <a:ext cx="4176770" cy="4964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30351" y="1150490"/>
            <a:ext cx="1419751" cy="213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Sentence Length</a:t>
            </a:r>
            <a:endParaRPr lang="en-US" sz="800" dirty="0"/>
          </a:p>
        </p:txBody>
      </p:sp>
      <p:sp>
        <p:nvSpPr>
          <p:cNvPr id="9" name="Rectangle 8"/>
          <p:cNvSpPr/>
          <p:nvPr/>
        </p:nvSpPr>
        <p:spPr>
          <a:xfrm>
            <a:off x="5155021" y="2212274"/>
            <a:ext cx="467360" cy="4831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0" name="Rectangle 9"/>
          <p:cNvSpPr/>
          <p:nvPr/>
        </p:nvSpPr>
        <p:spPr>
          <a:xfrm>
            <a:off x="5096600" y="2176922"/>
            <a:ext cx="467360" cy="4831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1" name="Rectangle 10"/>
          <p:cNvSpPr/>
          <p:nvPr/>
        </p:nvSpPr>
        <p:spPr>
          <a:xfrm>
            <a:off x="5038180" y="2141570"/>
            <a:ext cx="467360" cy="4831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2" name="Rectangle 11"/>
          <p:cNvSpPr/>
          <p:nvPr/>
        </p:nvSpPr>
        <p:spPr>
          <a:xfrm>
            <a:off x="4876798" y="2770415"/>
            <a:ext cx="1752602" cy="707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1D convolution + ReLu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12299" y="3152375"/>
            <a:ext cx="615787" cy="213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P=300</a:t>
            </a:r>
            <a:endParaRPr lang="en-US" sz="800" dirty="0"/>
          </a:p>
        </p:txBody>
      </p:sp>
      <p:sp>
        <p:nvSpPr>
          <p:cNvPr id="14" name="Rectangle 13"/>
          <p:cNvSpPr/>
          <p:nvPr/>
        </p:nvSpPr>
        <p:spPr>
          <a:xfrm>
            <a:off x="4876798" y="4183854"/>
            <a:ext cx="1752602" cy="2886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Max Pooling (L)</a:t>
            </a:r>
            <a:endParaRPr lang="en-US" sz="1000" dirty="0"/>
          </a:p>
        </p:txBody>
      </p:sp>
      <p:sp>
        <p:nvSpPr>
          <p:cNvPr id="15" name="Rectangle 14"/>
          <p:cNvSpPr/>
          <p:nvPr/>
        </p:nvSpPr>
        <p:spPr>
          <a:xfrm>
            <a:off x="4876798" y="1354019"/>
            <a:ext cx="1752602" cy="7070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Token embeddings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4237378" y="1759891"/>
            <a:ext cx="639420" cy="213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M=300</a:t>
            </a:r>
            <a:endParaRPr lang="en-US" sz="800" dirty="0"/>
          </a:p>
        </p:txBody>
      </p:sp>
      <p:sp>
        <p:nvSpPr>
          <p:cNvPr id="18" name="Rounded Rectangle 17"/>
          <p:cNvSpPr/>
          <p:nvPr/>
        </p:nvSpPr>
        <p:spPr>
          <a:xfrm>
            <a:off x="5344157" y="4663284"/>
            <a:ext cx="817882" cy="364912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Dropout</a:t>
            </a:r>
            <a:endParaRPr lang="en-US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9" name="Straight Arrow Connector 18"/>
          <p:cNvCxnSpPr>
            <a:stCxn id="18" idx="2"/>
            <a:endCxn id="20" idx="0"/>
          </p:cNvCxnSpPr>
          <p:nvPr/>
        </p:nvCxnSpPr>
        <p:spPr>
          <a:xfrm>
            <a:off x="5753098" y="5028196"/>
            <a:ext cx="0" cy="22960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999825" y="5257800"/>
            <a:ext cx="1506546" cy="20533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Vector Representation</a:t>
            </a:r>
            <a:endParaRPr lang="en-US" sz="800" dirty="0"/>
          </a:p>
        </p:txBody>
      </p:sp>
      <p:sp>
        <p:nvSpPr>
          <p:cNvPr id="21" name="Rectangle 20"/>
          <p:cNvSpPr/>
          <p:nvPr/>
        </p:nvSpPr>
        <p:spPr>
          <a:xfrm>
            <a:off x="4999825" y="5633384"/>
            <a:ext cx="1506546" cy="205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Coefficients</a:t>
            </a:r>
            <a:endParaRPr lang="en-US" sz="1000" dirty="0"/>
          </a:p>
        </p:txBody>
      </p:sp>
      <p:sp>
        <p:nvSpPr>
          <p:cNvPr id="22" name="Rounded Rectangle 21"/>
          <p:cNvSpPr/>
          <p:nvPr/>
        </p:nvSpPr>
        <p:spPr>
          <a:xfrm>
            <a:off x="5061657" y="6141811"/>
            <a:ext cx="1382881" cy="364912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2">
                    <a:lumMod val="25000"/>
                  </a:schemeClr>
                </a:solidFill>
              </a:rPr>
              <a:t>Sigmoid, Cross Entropy</a:t>
            </a:r>
            <a:endParaRPr lang="en-US" sz="1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4" name="Straight Arrow Connector 23"/>
          <p:cNvCxnSpPr>
            <a:endCxn id="12" idx="0"/>
          </p:cNvCxnSpPr>
          <p:nvPr/>
        </p:nvCxnSpPr>
        <p:spPr>
          <a:xfrm>
            <a:off x="5753098" y="2060960"/>
            <a:ext cx="0" cy="7094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  <a:endCxn id="14" idx="0"/>
          </p:cNvCxnSpPr>
          <p:nvPr/>
        </p:nvCxnSpPr>
        <p:spPr>
          <a:xfrm>
            <a:off x="5753099" y="3477440"/>
            <a:ext cx="0" cy="706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19830" y="5817903"/>
            <a:ext cx="666538" cy="213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P=300</a:t>
            </a:r>
            <a:endParaRPr lang="en-US" sz="800" dirty="0"/>
          </a:p>
        </p:txBody>
      </p:sp>
      <p:cxnSp>
        <p:nvCxnSpPr>
          <p:cNvPr id="27" name="Straight Arrow Connector 26"/>
          <p:cNvCxnSpPr>
            <a:stCxn id="26" idx="2"/>
            <a:endCxn id="22" idx="0"/>
          </p:cNvCxnSpPr>
          <p:nvPr/>
        </p:nvCxnSpPr>
        <p:spPr>
          <a:xfrm flipH="1">
            <a:off x="5753098" y="6031623"/>
            <a:ext cx="1" cy="110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55021" y="3629753"/>
            <a:ext cx="467360" cy="4831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9" name="Rectangle 28"/>
          <p:cNvSpPr/>
          <p:nvPr/>
        </p:nvSpPr>
        <p:spPr>
          <a:xfrm>
            <a:off x="5096600" y="3594401"/>
            <a:ext cx="467360" cy="4831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0" name="Rectangle 29"/>
          <p:cNvSpPr/>
          <p:nvPr/>
        </p:nvSpPr>
        <p:spPr>
          <a:xfrm>
            <a:off x="5038180" y="3559049"/>
            <a:ext cx="467360" cy="4831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cxnSp>
        <p:nvCxnSpPr>
          <p:cNvPr id="37" name="Straight Arrow Connector 36"/>
          <p:cNvCxnSpPr>
            <a:stCxn id="14" idx="2"/>
            <a:endCxn id="18" idx="0"/>
          </p:cNvCxnSpPr>
          <p:nvPr/>
        </p:nvCxnSpPr>
        <p:spPr>
          <a:xfrm flipH="1">
            <a:off x="5753098" y="4472515"/>
            <a:ext cx="1" cy="1907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1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Methods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000" dirty="0" smtClean="0"/>
              <a:t>Huynh’s CNN Architecture (Huynh 2016)</a:t>
            </a:r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295400"/>
          <a:ext cx="4176770" cy="4964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30351" y="1150490"/>
            <a:ext cx="1419751" cy="213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Sentence Length</a:t>
            </a:r>
            <a:endParaRPr lang="en-US" sz="800" dirty="0"/>
          </a:p>
        </p:txBody>
      </p:sp>
      <p:sp>
        <p:nvSpPr>
          <p:cNvPr id="9" name="Rectangle 8"/>
          <p:cNvSpPr/>
          <p:nvPr/>
        </p:nvSpPr>
        <p:spPr>
          <a:xfrm>
            <a:off x="5155021" y="2212274"/>
            <a:ext cx="467360" cy="4831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0" name="Rectangle 9"/>
          <p:cNvSpPr/>
          <p:nvPr/>
        </p:nvSpPr>
        <p:spPr>
          <a:xfrm>
            <a:off x="5096600" y="2176922"/>
            <a:ext cx="467360" cy="4831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1" name="Rectangle 10"/>
          <p:cNvSpPr/>
          <p:nvPr/>
        </p:nvSpPr>
        <p:spPr>
          <a:xfrm>
            <a:off x="5038180" y="2141570"/>
            <a:ext cx="467360" cy="4831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2" name="Rectangle 11"/>
          <p:cNvSpPr/>
          <p:nvPr/>
        </p:nvSpPr>
        <p:spPr>
          <a:xfrm>
            <a:off x="4876798" y="2770415"/>
            <a:ext cx="1752602" cy="707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1D convolution + ReLu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12299" y="3152375"/>
            <a:ext cx="615787" cy="213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P=300</a:t>
            </a:r>
            <a:endParaRPr lang="en-US" sz="800" dirty="0"/>
          </a:p>
        </p:txBody>
      </p:sp>
      <p:sp>
        <p:nvSpPr>
          <p:cNvPr id="14" name="Rectangle 13"/>
          <p:cNvSpPr/>
          <p:nvPr/>
        </p:nvSpPr>
        <p:spPr>
          <a:xfrm>
            <a:off x="4876798" y="4183854"/>
            <a:ext cx="1752602" cy="2886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Max Pooling (L)</a:t>
            </a:r>
            <a:endParaRPr lang="en-US" sz="1000" dirty="0"/>
          </a:p>
        </p:txBody>
      </p:sp>
      <p:sp>
        <p:nvSpPr>
          <p:cNvPr id="15" name="Rectangle 14"/>
          <p:cNvSpPr/>
          <p:nvPr/>
        </p:nvSpPr>
        <p:spPr>
          <a:xfrm>
            <a:off x="4876798" y="1354019"/>
            <a:ext cx="1752602" cy="7070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Token embeddings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4237378" y="1759891"/>
            <a:ext cx="639420" cy="213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M=300</a:t>
            </a:r>
            <a:endParaRPr lang="en-US" sz="800" dirty="0"/>
          </a:p>
        </p:txBody>
      </p:sp>
      <p:sp>
        <p:nvSpPr>
          <p:cNvPr id="18" name="Rounded Rectangle 17"/>
          <p:cNvSpPr/>
          <p:nvPr/>
        </p:nvSpPr>
        <p:spPr>
          <a:xfrm>
            <a:off x="5344157" y="4663284"/>
            <a:ext cx="817882" cy="364912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Dropout</a:t>
            </a:r>
            <a:endParaRPr lang="en-US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9" name="Straight Arrow Connector 18"/>
          <p:cNvCxnSpPr>
            <a:stCxn id="18" idx="2"/>
            <a:endCxn id="20" idx="0"/>
          </p:cNvCxnSpPr>
          <p:nvPr/>
        </p:nvCxnSpPr>
        <p:spPr>
          <a:xfrm>
            <a:off x="5753098" y="5028196"/>
            <a:ext cx="0" cy="22960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999825" y="5257800"/>
            <a:ext cx="1506546" cy="20533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Vector Representation</a:t>
            </a:r>
            <a:endParaRPr lang="en-US" sz="800" dirty="0"/>
          </a:p>
        </p:txBody>
      </p:sp>
      <p:sp>
        <p:nvSpPr>
          <p:cNvPr id="21" name="Rectangle 20"/>
          <p:cNvSpPr/>
          <p:nvPr/>
        </p:nvSpPr>
        <p:spPr>
          <a:xfrm>
            <a:off x="4999825" y="5633384"/>
            <a:ext cx="1506546" cy="205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Coefficients</a:t>
            </a:r>
            <a:endParaRPr lang="en-US" sz="1000" dirty="0"/>
          </a:p>
        </p:txBody>
      </p:sp>
      <p:sp>
        <p:nvSpPr>
          <p:cNvPr id="22" name="Rounded Rectangle 21"/>
          <p:cNvSpPr/>
          <p:nvPr/>
        </p:nvSpPr>
        <p:spPr>
          <a:xfrm>
            <a:off x="5061657" y="6141811"/>
            <a:ext cx="1382881" cy="364912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2">
                    <a:lumMod val="25000"/>
                  </a:schemeClr>
                </a:solidFill>
              </a:rPr>
              <a:t>Sigmoid, Cross Entropy</a:t>
            </a:r>
            <a:endParaRPr lang="en-US" sz="1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4" name="Straight Arrow Connector 23"/>
          <p:cNvCxnSpPr>
            <a:endCxn id="12" idx="0"/>
          </p:cNvCxnSpPr>
          <p:nvPr/>
        </p:nvCxnSpPr>
        <p:spPr>
          <a:xfrm>
            <a:off x="5753098" y="2060960"/>
            <a:ext cx="0" cy="7094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  <a:endCxn id="14" idx="0"/>
          </p:cNvCxnSpPr>
          <p:nvPr/>
        </p:nvCxnSpPr>
        <p:spPr>
          <a:xfrm>
            <a:off x="5753099" y="3477440"/>
            <a:ext cx="0" cy="706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19830" y="5817903"/>
            <a:ext cx="666538" cy="213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P=300</a:t>
            </a:r>
            <a:endParaRPr lang="en-US" sz="800" dirty="0"/>
          </a:p>
        </p:txBody>
      </p:sp>
      <p:cxnSp>
        <p:nvCxnSpPr>
          <p:cNvPr id="27" name="Straight Arrow Connector 26"/>
          <p:cNvCxnSpPr>
            <a:stCxn id="26" idx="2"/>
            <a:endCxn id="22" idx="0"/>
          </p:cNvCxnSpPr>
          <p:nvPr/>
        </p:nvCxnSpPr>
        <p:spPr>
          <a:xfrm flipH="1">
            <a:off x="5753098" y="6031623"/>
            <a:ext cx="1" cy="110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55021" y="3629753"/>
            <a:ext cx="467360" cy="4831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9" name="Rectangle 28"/>
          <p:cNvSpPr/>
          <p:nvPr/>
        </p:nvSpPr>
        <p:spPr>
          <a:xfrm>
            <a:off x="5096600" y="3594401"/>
            <a:ext cx="467360" cy="4831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0" name="Rectangle 29"/>
          <p:cNvSpPr/>
          <p:nvPr/>
        </p:nvSpPr>
        <p:spPr>
          <a:xfrm>
            <a:off x="5038180" y="3559049"/>
            <a:ext cx="467360" cy="4831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cxnSp>
        <p:nvCxnSpPr>
          <p:cNvPr id="37" name="Straight Arrow Connector 36"/>
          <p:cNvCxnSpPr>
            <a:stCxn id="14" idx="2"/>
            <a:endCxn id="18" idx="0"/>
          </p:cNvCxnSpPr>
          <p:nvPr/>
        </p:nvCxnSpPr>
        <p:spPr>
          <a:xfrm flipH="1">
            <a:off x="5753098" y="4472515"/>
            <a:ext cx="1" cy="1907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6989305" y="1421399"/>
            <a:ext cx="865098" cy="3539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Pre-processing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854403" y="1796806"/>
            <a:ext cx="996201" cy="4049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Choice of </a:t>
            </a:r>
            <a:r>
              <a:rPr lang="en-US" sz="900" dirty="0" err="1" smtClean="0">
                <a:solidFill>
                  <a:schemeClr val="tx1"/>
                </a:solidFill>
              </a:rPr>
              <a:t>Embeddings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983704" y="2750046"/>
            <a:ext cx="876300" cy="35390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Window Size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130844" y="5414868"/>
            <a:ext cx="938273" cy="4030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Number of Features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616536" y="3154304"/>
            <a:ext cx="841664" cy="3495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Activation Function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19954" y="1294916"/>
            <a:ext cx="930650" cy="3539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Sentence De-duplication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05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51427379"/>
              </p:ext>
            </p:extLst>
          </p:nvPr>
        </p:nvGraphicFramePr>
        <p:xfrm>
          <a:off x="685800" y="2133600"/>
          <a:ext cx="3794124" cy="2667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64708"/>
                <a:gridCol w="1264708"/>
                <a:gridCol w="126470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De-duplication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</a:t>
                      </a:r>
                    </a:p>
                    <a:p>
                      <a:pPr algn="ctr"/>
                      <a:r>
                        <a:rPr lang="en-US" sz="1100" dirty="0" smtClean="0"/>
                        <a:t>[</a:t>
                      </a:r>
                      <a:r>
                        <a:rPr lang="en-US" sz="1100" dirty="0" err="1" smtClean="0"/>
                        <a:t>Avg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dirty="0" smtClean="0"/>
                        <a:t>±SE)]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 </a:t>
                      </a:r>
                    </a:p>
                    <a:p>
                      <a:pPr algn="ctr"/>
                      <a:r>
                        <a:rPr lang="en-US" sz="1100" dirty="0" smtClean="0"/>
                        <a:t>[</a:t>
                      </a:r>
                      <a:r>
                        <a:rPr lang="en-US" sz="1100" dirty="0" err="1" smtClean="0"/>
                        <a:t>Avg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dirty="0" smtClean="0"/>
                        <a:t>±SE)]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Accuracy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0.919 (±0.001)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0.914 (±0.002)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Precision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0.858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±0.006)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0.784 (±0.017)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Recall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0.860 (±0.005)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0.798 (±0.018)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F1-score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0.859 (±0.002)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0.790 (±0.004)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Specificity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0.942 (±0.003)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0.943 (±0.006)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AUROC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0.966 (±0.001)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0.954 (±0.002)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9940947"/>
              </p:ext>
            </p:extLst>
          </p:nvPr>
        </p:nvGraphicFramePr>
        <p:xfrm>
          <a:off x="4664076" y="2824480"/>
          <a:ext cx="3794124" cy="12852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127124"/>
                <a:gridCol w="1402292"/>
                <a:gridCol w="1264708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 With</a:t>
                      </a:r>
                      <a:r>
                        <a:rPr lang="en-US" baseline="0" dirty="0" smtClean="0"/>
                        <a:t> Duplicates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Duplicated ADR Sentences</a:t>
                      </a:r>
                      <a:endParaRPr lang="en-US" sz="11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Unique ADR Sentences</a:t>
                      </a:r>
                      <a:endParaRPr lang="en-US" sz="1200" b="1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Avg.</a:t>
                      </a:r>
                      <a:r>
                        <a:rPr lang="en-US" b="1" baseline="0" dirty="0" smtClean="0"/>
                        <a:t> CV Loss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0.159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0.627</a:t>
                      </a:r>
                      <a:endParaRPr lang="en-US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>Impact of De-duplication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68288617"/>
              </p:ext>
            </p:extLst>
          </p:nvPr>
        </p:nvGraphicFramePr>
        <p:xfrm>
          <a:off x="685800" y="2133600"/>
          <a:ext cx="3794124" cy="2667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64708"/>
                <a:gridCol w="1264708"/>
                <a:gridCol w="126470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De-duplication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GloVe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sz="1100" dirty="0" smtClean="0"/>
                        <a:t>[</a:t>
                      </a:r>
                      <a:r>
                        <a:rPr lang="en-US" sz="1100" dirty="0" err="1" smtClean="0"/>
                        <a:t>Avg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dirty="0" smtClean="0"/>
                        <a:t>±SE)]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Pyysalo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sz="1100" dirty="0" smtClean="0"/>
                        <a:t>[</a:t>
                      </a:r>
                      <a:r>
                        <a:rPr lang="en-US" sz="1100" dirty="0" err="1" smtClean="0"/>
                        <a:t>Avg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dirty="0" smtClean="0"/>
                        <a:t>±SE)]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Accuracy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0.914 (±0.002)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0.918 </a:t>
                      </a:r>
                      <a:r>
                        <a:rPr lang="en-US" dirty="0" smtClean="0"/>
                        <a:t>(±0.001)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Precision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0.784 (±0.017)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0.800 </a:t>
                      </a:r>
                      <a:r>
                        <a:rPr lang="en-US" dirty="0" smtClean="0"/>
                        <a:t>(±0.010)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Recall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0.798</a:t>
                      </a:r>
                      <a:r>
                        <a:rPr lang="en-US" dirty="0" smtClean="0"/>
                        <a:t> (±0.018)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0.797 (±0.013)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F1-score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0.790 (±0.004)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0.798 </a:t>
                      </a:r>
                      <a:r>
                        <a:rPr lang="en-US" dirty="0" smtClean="0"/>
                        <a:t>(±0.004)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Specificity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0.943 (±0.006)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0.949 </a:t>
                      </a:r>
                      <a:r>
                        <a:rPr lang="en-US" dirty="0" smtClean="0"/>
                        <a:t>(±0.003)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AUROC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0.954 (±0.002)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0.958</a:t>
                      </a:r>
                      <a:r>
                        <a:rPr lang="en-US" dirty="0" smtClean="0"/>
                        <a:t> (±0.001)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>Impact of </a:t>
            </a:r>
            <a:r>
              <a:rPr lang="en-US" dirty="0" err="1" smtClean="0"/>
              <a:t>Embeddings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45800618"/>
              </p:ext>
            </p:extLst>
          </p:nvPr>
        </p:nvGraphicFramePr>
        <p:xfrm>
          <a:off x="4664075" y="1403499"/>
          <a:ext cx="3794125" cy="228575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794125"/>
              </a:tblGrid>
              <a:tr h="241403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Top Gains</a:t>
                      </a:r>
                      <a:endParaRPr lang="en-US" sz="900" dirty="0"/>
                    </a:p>
                  </a:txBody>
                  <a:tcPr/>
                </a:tc>
              </a:tr>
              <a:tr h="416667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Within 6 months of </a:t>
                      </a:r>
                      <a:r>
                        <a:rPr lang="en-US" sz="900" dirty="0" err="1" smtClean="0"/>
                        <a:t>pranlukast</a:t>
                      </a:r>
                      <a:r>
                        <a:rPr lang="en-US" sz="900" dirty="0" smtClean="0"/>
                        <a:t> withdrawal, anemia resolved and urinary sediment and renal function normalized.</a:t>
                      </a:r>
                    </a:p>
                  </a:txBody>
                  <a:tcPr/>
                </a:tc>
              </a:tr>
              <a:tr h="2976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Combining </a:t>
                      </a:r>
                      <a:r>
                        <a:rPr lang="en-US" sz="900" dirty="0" err="1" smtClean="0"/>
                        <a:t>methylephedrine</a:t>
                      </a:r>
                      <a:r>
                        <a:rPr lang="en-US" sz="900" dirty="0" smtClean="0"/>
                        <a:t> and Chinese herbal drugs might carry a risk of stroke.</a:t>
                      </a:r>
                      <a:endParaRPr lang="en-US" sz="900" dirty="0"/>
                    </a:p>
                  </a:txBody>
                  <a:tcPr/>
                </a:tc>
              </a:tr>
              <a:tr h="654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Therefore, although </a:t>
                      </a:r>
                      <a:r>
                        <a:rPr lang="en-US" sz="900" dirty="0" err="1" smtClean="0"/>
                        <a:t>garenoxacin</a:t>
                      </a:r>
                      <a:r>
                        <a:rPr lang="en-US" sz="900" dirty="0" smtClean="0"/>
                        <a:t> reportedly causes fewer adverse reactions for cardiac rhythms than third-generation quinolone antibiotics, one must be cautious of the interference of other drugs during hypokalemia in order to prevent </a:t>
                      </a:r>
                      <a:r>
                        <a:rPr lang="en-US" sz="900" dirty="0" err="1" smtClean="0"/>
                        <a:t>TdP</a:t>
                      </a:r>
                      <a:r>
                        <a:rPr lang="en-US" sz="900" dirty="0" smtClean="0"/>
                        <a:t>.</a:t>
                      </a:r>
                    </a:p>
                  </a:txBody>
                  <a:tcPr/>
                </a:tc>
              </a:tr>
              <a:tr h="2414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Diagnosis: </a:t>
                      </a:r>
                      <a:r>
                        <a:rPr lang="en-US" sz="900" dirty="0" err="1" smtClean="0"/>
                        <a:t>practolol</a:t>
                      </a:r>
                      <a:r>
                        <a:rPr lang="en-US" sz="900" dirty="0" smtClean="0"/>
                        <a:t> induced </a:t>
                      </a:r>
                      <a:r>
                        <a:rPr lang="en-US" sz="900" dirty="0" err="1" smtClean="0"/>
                        <a:t>sclerosing</a:t>
                      </a:r>
                      <a:r>
                        <a:rPr lang="en-US" sz="900" dirty="0" smtClean="0"/>
                        <a:t> peritonitis.</a:t>
                      </a:r>
                    </a:p>
                  </a:txBody>
                  <a:tcPr/>
                </a:tc>
              </a:tr>
              <a:tr h="2976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It is concluded that SIADH is an important side effect of </a:t>
                      </a:r>
                      <a:r>
                        <a:rPr lang="en-US" sz="900" dirty="0" err="1" smtClean="0"/>
                        <a:t>lorcainide</a:t>
                      </a:r>
                      <a:r>
                        <a:rPr lang="en-US" sz="900" dirty="0" smtClean="0"/>
                        <a:t> therapy.</a:t>
                      </a:r>
                      <a:endParaRPr lang="en-US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687125"/>
              </p:ext>
            </p:extLst>
          </p:nvPr>
        </p:nvGraphicFramePr>
        <p:xfrm>
          <a:off x="4664074" y="3742335"/>
          <a:ext cx="3794125" cy="290784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794125"/>
              </a:tblGrid>
              <a:tr h="241403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Bottom Gains</a:t>
                      </a:r>
                      <a:endParaRPr lang="en-US" sz="900" dirty="0"/>
                    </a:p>
                  </a:txBody>
                  <a:tcPr/>
                </a:tc>
              </a:tr>
              <a:tr h="416667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Withdrawal of Depakote resulted in resolution of the effusion.                                                                                                                                     </a:t>
                      </a:r>
                    </a:p>
                    <a:p>
                      <a:r>
                        <a:rPr lang="en-US" sz="900" dirty="0" smtClean="0"/>
                        <a:t>After several unrevealing medical work-ups, he was found to have a high blood lead level (122 </a:t>
                      </a:r>
                      <a:r>
                        <a:rPr lang="en-US" sz="900" dirty="0" err="1" smtClean="0"/>
                        <a:t>microg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dL</a:t>
                      </a:r>
                      <a:r>
                        <a:rPr lang="en-US" sz="900" dirty="0" smtClean="0"/>
                        <a:t>); he has a history of scraping and sanding lead paint without adequate protective measures.</a:t>
                      </a:r>
                    </a:p>
                  </a:txBody>
                  <a:tcPr/>
                </a:tc>
              </a:tr>
              <a:tr h="2976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The ulcer did not respond to antibiotic treatment and healed shortly after withholding ATRA.</a:t>
                      </a:r>
                      <a:endParaRPr lang="en-US" sz="900" dirty="0"/>
                    </a:p>
                  </a:txBody>
                  <a:tcPr/>
                </a:tc>
              </a:tr>
              <a:tr h="654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Therefore, although </a:t>
                      </a:r>
                      <a:r>
                        <a:rPr lang="en-US" sz="900" dirty="0" err="1" smtClean="0"/>
                        <a:t>garenoxacin</a:t>
                      </a:r>
                      <a:r>
                        <a:rPr lang="en-US" sz="900" dirty="0" smtClean="0"/>
                        <a:t> reportedly causes fewer adverse reactions for cardiac rhythms than third-generation quinolone antibiotics, one must be cautious of the interference of other drugs during hypokalemia in order to prevent </a:t>
                      </a:r>
                      <a:r>
                        <a:rPr lang="en-US" sz="900" dirty="0" err="1" smtClean="0"/>
                        <a:t>TdP</a:t>
                      </a:r>
                      <a:r>
                        <a:rPr lang="en-US" sz="900" dirty="0" smtClean="0"/>
                        <a:t>.</a:t>
                      </a:r>
                    </a:p>
                  </a:txBody>
                  <a:tcPr/>
                </a:tc>
              </a:tr>
              <a:tr h="241403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In one patient, treatment with DCA was associated with a decrease in blood lactate levels from 11.2 </a:t>
                      </a:r>
                      <a:r>
                        <a:rPr lang="en-US" sz="900" dirty="0" err="1" smtClean="0"/>
                        <a:t>mM</a:t>
                      </a:r>
                      <a:r>
                        <a:rPr lang="en-US" sz="900" dirty="0" smtClean="0"/>
                        <a:t> before treatment to 0.8 </a:t>
                      </a:r>
                      <a:r>
                        <a:rPr lang="en-US" sz="900" dirty="0" err="1" smtClean="0"/>
                        <a:t>mM</a:t>
                      </a:r>
                      <a:r>
                        <a:rPr lang="en-US" sz="900" dirty="0" smtClean="0"/>
                        <a:t> 16 h later.                                                      </a:t>
                      </a:r>
                    </a:p>
                  </a:txBody>
                  <a:tcPr/>
                </a:tc>
              </a:tr>
              <a:tr h="2976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This case report describes a 38-year-old male in whom SIADH was strongly suspected secondary to </a:t>
                      </a:r>
                      <a:r>
                        <a:rPr lang="en-US" sz="900" dirty="0" err="1" smtClean="0"/>
                        <a:t>Tegretol</a:t>
                      </a:r>
                      <a:r>
                        <a:rPr lang="en-US" sz="900" dirty="0" smtClean="0"/>
                        <a:t> therapy to control a seizure disorder.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1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57608022"/>
              </p:ext>
            </p:extLst>
          </p:nvPr>
        </p:nvGraphicFramePr>
        <p:xfrm>
          <a:off x="685800" y="2133600"/>
          <a:ext cx="3794124" cy="2667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64708"/>
                <a:gridCol w="1264708"/>
                <a:gridCol w="126470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De-duplication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Huynh </a:t>
                      </a:r>
                    </a:p>
                    <a:p>
                      <a:pPr algn="ctr"/>
                      <a:r>
                        <a:rPr lang="en-US" sz="1100" dirty="0" smtClean="0"/>
                        <a:t>[</a:t>
                      </a:r>
                      <a:r>
                        <a:rPr lang="en-US" sz="1100" dirty="0" err="1" smtClean="0"/>
                        <a:t>Avg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dirty="0" smtClean="0"/>
                        <a:t>±SE)]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Hughes-like</a:t>
                      </a:r>
                    </a:p>
                    <a:p>
                      <a:pPr algn="ctr"/>
                      <a:r>
                        <a:rPr lang="en-US" sz="1100" dirty="0" smtClean="0"/>
                        <a:t>[</a:t>
                      </a:r>
                      <a:r>
                        <a:rPr lang="en-US" sz="1100" dirty="0" err="1" smtClean="0"/>
                        <a:t>Avg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dirty="0" smtClean="0"/>
                        <a:t>±SE)]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Accuracy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0.918 </a:t>
                      </a:r>
                      <a:r>
                        <a:rPr lang="en-US" dirty="0" smtClean="0"/>
                        <a:t>(±0.001)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0.905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(±0.003)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Precision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0.800 </a:t>
                      </a:r>
                      <a:r>
                        <a:rPr lang="en-US" dirty="0" smtClean="0"/>
                        <a:t>(±0.010)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0.765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(±0.017)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Recall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0.797 </a:t>
                      </a:r>
                      <a:r>
                        <a:rPr lang="en-US" dirty="0" smtClean="0"/>
                        <a:t>(±0.013)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0.771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(±0.021)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F1-score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0.798 </a:t>
                      </a:r>
                      <a:r>
                        <a:rPr lang="en-US" dirty="0" smtClean="0"/>
                        <a:t>(±0.004)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0.767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(±0.005)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Specificity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0.949 </a:t>
                      </a:r>
                      <a:r>
                        <a:rPr lang="en-US" dirty="0" smtClean="0"/>
                        <a:t>(±0.003)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0.939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(±0.008)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AUROC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0.958</a:t>
                      </a:r>
                      <a:r>
                        <a:rPr lang="en-US" dirty="0" smtClean="0"/>
                        <a:t> (±0.001)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0.940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(±0.002)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>Huynh vs Hughes-like Architecture</a:t>
            </a:r>
            <a:endParaRPr lang="en-US" dirty="0"/>
          </a:p>
        </p:txBody>
      </p:sp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690207"/>
              </p:ext>
            </p:extLst>
          </p:nvPr>
        </p:nvGraphicFramePr>
        <p:xfrm>
          <a:off x="4664074" y="3789218"/>
          <a:ext cx="3794125" cy="2331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794125"/>
              </a:tblGrid>
              <a:tr h="117961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Bottom Gains</a:t>
                      </a:r>
                      <a:endParaRPr lang="en-US" sz="900" dirty="0"/>
                    </a:p>
                  </a:txBody>
                  <a:tcPr/>
                </a:tc>
              </a:tr>
              <a:tr h="24575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In this case, discontinuing </a:t>
                      </a:r>
                      <a:r>
                        <a:rPr lang="en-US" sz="900" dirty="0" err="1" smtClean="0"/>
                        <a:t>piroxicam</a:t>
                      </a:r>
                      <a:r>
                        <a:rPr lang="en-US" sz="900" dirty="0" smtClean="0"/>
                        <a:t>, a nonsteroidal anti-inflammatory drug, and starting a palliative treatment plan helped resolve a patient's ulcers.</a:t>
                      </a:r>
                    </a:p>
                  </a:txBody>
                  <a:tcPr/>
                </a:tc>
              </a:tr>
              <a:tr h="178728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CONCLUSIONS: The fundus picture shown in these cases may be typical of ASPPC after IVTA injection.</a:t>
                      </a:r>
                      <a:endParaRPr lang="en-US" sz="900" dirty="0"/>
                    </a:p>
                  </a:txBody>
                  <a:tcPr/>
                </a:tc>
              </a:tr>
              <a:tr h="319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Although this G-CSF-driven </a:t>
                      </a:r>
                      <a:r>
                        <a:rPr lang="en-US" sz="900" dirty="0" err="1" smtClean="0"/>
                        <a:t>leucocytosis</a:t>
                      </a:r>
                      <a:r>
                        <a:rPr lang="en-US" sz="900" dirty="0" smtClean="0"/>
                        <a:t> was alarming it did not appear to have adversely affected the patient's prognosis.</a:t>
                      </a:r>
                    </a:p>
                  </a:txBody>
                  <a:tcPr/>
                </a:tc>
              </a:tr>
              <a:tr h="178728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OBJECTIVE: Clozapine causes few extrapyramidal symptoms and is recommended as a treatment drug for severe tardive dyskinesia (TD).                                                      </a:t>
                      </a:r>
                    </a:p>
                  </a:txBody>
                  <a:tcPr/>
                </a:tc>
              </a:tr>
              <a:tr h="245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Of the four patients who responded to HU with an increase in total </a:t>
                      </a:r>
                      <a:r>
                        <a:rPr lang="en-US" sz="900" dirty="0" err="1" smtClean="0"/>
                        <a:t>Hb</a:t>
                      </a:r>
                      <a:r>
                        <a:rPr lang="en-US" sz="900" dirty="0" smtClean="0"/>
                        <a:t>, all reported symptomatic improvement and three have not required further transfusions.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13640810"/>
              </p:ext>
            </p:extLst>
          </p:nvPr>
        </p:nvGraphicFramePr>
        <p:xfrm>
          <a:off x="4664075" y="1403499"/>
          <a:ext cx="3794125" cy="2331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794125"/>
              </a:tblGrid>
              <a:tr h="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Top Gains</a:t>
                      </a:r>
                      <a:endParaRPr lang="en-US" sz="900" dirty="0"/>
                    </a:p>
                  </a:txBody>
                  <a:tcPr/>
                </a:tc>
              </a:tr>
              <a:tr h="241289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Animals treated with HAL showed a highly significant 32%-46% loss of tyrosine hydroxylase (TH) </a:t>
                      </a:r>
                      <a:r>
                        <a:rPr lang="en-US" sz="900" dirty="0" err="1" smtClean="0"/>
                        <a:t>immunoreactive</a:t>
                      </a:r>
                      <a:r>
                        <a:rPr lang="en-US" sz="900" dirty="0" smtClean="0"/>
                        <a:t> neurons in the substantia </a:t>
                      </a:r>
                      <a:r>
                        <a:rPr lang="en-US" sz="900" dirty="0" err="1" smtClean="0"/>
                        <a:t>nigra</a:t>
                      </a:r>
                      <a:r>
                        <a:rPr lang="en-US" sz="900" dirty="0" smtClean="0"/>
                        <a:t>, and 20% contraction of the TH stained dendritic </a:t>
                      </a:r>
                      <a:r>
                        <a:rPr lang="en-US" sz="900" dirty="0" err="1" smtClean="0"/>
                        <a:t>arbour</a:t>
                      </a:r>
                      <a:r>
                        <a:rPr lang="en-US" sz="900" dirty="0" smtClean="0"/>
                        <a:t>.</a:t>
                      </a:r>
                    </a:p>
                  </a:txBody>
                  <a:tcPr/>
                </a:tc>
              </a:tr>
              <a:tr h="241289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INTERVENTIONS AND RESULTS: Cardiac complications were observed in five pediatric patients who received between 4.6 and 40.8 mg/kg/d of amphotericin B.</a:t>
                      </a:r>
                      <a:endParaRPr lang="en-US" sz="900" dirty="0"/>
                    </a:p>
                  </a:txBody>
                  <a:tcPr/>
                </a:tc>
              </a:tr>
              <a:tr h="3141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The psychotic behavior resolved completely soon after the discontinuation of </a:t>
                      </a:r>
                      <a:r>
                        <a:rPr lang="en-US" sz="900" dirty="0" err="1" smtClean="0"/>
                        <a:t>levetiracetam</a:t>
                      </a:r>
                      <a:r>
                        <a:rPr lang="en-US" sz="900" dirty="0" smtClean="0"/>
                        <a:t>.</a:t>
                      </a:r>
                    </a:p>
                  </a:txBody>
                  <a:tcPr/>
                </a:tc>
              </a:tr>
              <a:tr h="175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Favorable outcome of de novo hepatitis B infection after liver transplantation with lamivudine and </a:t>
                      </a:r>
                      <a:r>
                        <a:rPr lang="en-US" sz="900" dirty="0" err="1" smtClean="0"/>
                        <a:t>adefovir</a:t>
                      </a:r>
                      <a:r>
                        <a:rPr lang="en-US" sz="900" dirty="0" smtClean="0"/>
                        <a:t> therapy.</a:t>
                      </a:r>
                    </a:p>
                  </a:txBody>
                  <a:tcPr/>
                </a:tc>
              </a:tr>
              <a:tr h="175483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Cessation of D-Pen and the start of corticosteroid therapy were followed by recovery from </a:t>
                      </a:r>
                      <a:r>
                        <a:rPr lang="en-US" sz="900" dirty="0" err="1" smtClean="0"/>
                        <a:t>bicytopenia</a:t>
                      </a:r>
                      <a:r>
                        <a:rPr lang="en-US" sz="900" dirty="0" smtClean="0"/>
                        <a:t>.</a:t>
                      </a:r>
                      <a:endParaRPr lang="en-US" sz="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1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214586"/>
              </p:ext>
            </p:extLst>
          </p:nvPr>
        </p:nvGraphicFramePr>
        <p:xfrm>
          <a:off x="685800" y="1508125"/>
          <a:ext cx="7772400" cy="452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4518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Exploration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412811" y="1508125"/>
            <a:ext cx="4318377" cy="4527549"/>
            <a:chOff x="2412811" y="1508125"/>
            <a:chExt cx="4318377" cy="4527549"/>
          </a:xfrm>
        </p:grpSpPr>
        <p:sp>
          <p:nvSpPr>
            <p:cNvPr id="10" name="Freeform 9"/>
            <p:cNvSpPr/>
            <p:nvPr/>
          </p:nvSpPr>
          <p:spPr>
            <a:xfrm>
              <a:off x="3643548" y="2968712"/>
              <a:ext cx="1856470" cy="1605921"/>
            </a:xfrm>
            <a:custGeom>
              <a:avLst/>
              <a:gdLst>
                <a:gd name="connsiteX0" fmla="*/ 0 w 1856470"/>
                <a:gd name="connsiteY0" fmla="*/ 802961 h 1605921"/>
                <a:gd name="connsiteX1" fmla="*/ 458812 w 1856470"/>
                <a:gd name="connsiteY1" fmla="*/ 0 h 1605921"/>
                <a:gd name="connsiteX2" fmla="*/ 1397658 w 1856470"/>
                <a:gd name="connsiteY2" fmla="*/ 0 h 1605921"/>
                <a:gd name="connsiteX3" fmla="*/ 1856470 w 1856470"/>
                <a:gd name="connsiteY3" fmla="*/ 802961 h 1605921"/>
                <a:gd name="connsiteX4" fmla="*/ 1397658 w 1856470"/>
                <a:gd name="connsiteY4" fmla="*/ 1605921 h 1605921"/>
                <a:gd name="connsiteX5" fmla="*/ 458812 w 1856470"/>
                <a:gd name="connsiteY5" fmla="*/ 1605921 h 1605921"/>
                <a:gd name="connsiteX6" fmla="*/ 0 w 1856470"/>
                <a:gd name="connsiteY6" fmla="*/ 802961 h 160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6470" h="1605921">
                  <a:moveTo>
                    <a:pt x="0" y="802961"/>
                  </a:moveTo>
                  <a:lnTo>
                    <a:pt x="458812" y="0"/>
                  </a:lnTo>
                  <a:lnTo>
                    <a:pt x="1397658" y="0"/>
                  </a:lnTo>
                  <a:lnTo>
                    <a:pt x="1856470" y="802961"/>
                  </a:lnTo>
                  <a:lnTo>
                    <a:pt x="1397658" y="1605921"/>
                  </a:lnTo>
                  <a:lnTo>
                    <a:pt x="458812" y="1605921"/>
                  </a:lnTo>
                  <a:lnTo>
                    <a:pt x="0" y="8029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2883" tIns="281364" rIns="322883" bIns="28136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ADR detection</a:t>
              </a:r>
              <a:endParaRPr lang="en-US" sz="12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814556" y="1508125"/>
              <a:ext cx="1521364" cy="1316158"/>
            </a:xfrm>
            <a:custGeom>
              <a:avLst/>
              <a:gdLst>
                <a:gd name="connsiteX0" fmla="*/ 0 w 1521364"/>
                <a:gd name="connsiteY0" fmla="*/ 658079 h 1316158"/>
                <a:gd name="connsiteX1" fmla="*/ 376026 w 1521364"/>
                <a:gd name="connsiteY1" fmla="*/ 0 h 1316158"/>
                <a:gd name="connsiteX2" fmla="*/ 1145338 w 1521364"/>
                <a:gd name="connsiteY2" fmla="*/ 0 h 1316158"/>
                <a:gd name="connsiteX3" fmla="*/ 1521364 w 1521364"/>
                <a:gd name="connsiteY3" fmla="*/ 658079 h 1316158"/>
                <a:gd name="connsiteX4" fmla="*/ 1145338 w 1521364"/>
                <a:gd name="connsiteY4" fmla="*/ 1316158 h 1316158"/>
                <a:gd name="connsiteX5" fmla="*/ 376026 w 1521364"/>
                <a:gd name="connsiteY5" fmla="*/ 1316158 h 1316158"/>
                <a:gd name="connsiteX6" fmla="*/ 0 w 1521364"/>
                <a:gd name="connsiteY6" fmla="*/ 658079 h 131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364" h="1316158">
                  <a:moveTo>
                    <a:pt x="0" y="658079"/>
                  </a:moveTo>
                  <a:lnTo>
                    <a:pt x="376026" y="0"/>
                  </a:lnTo>
                  <a:lnTo>
                    <a:pt x="1145338" y="0"/>
                  </a:lnTo>
                  <a:lnTo>
                    <a:pt x="1521364" y="658079"/>
                  </a:lnTo>
                  <a:lnTo>
                    <a:pt x="1145338" y="1316158"/>
                  </a:lnTo>
                  <a:lnTo>
                    <a:pt x="376026" y="1316158"/>
                  </a:lnTo>
                  <a:lnTo>
                    <a:pt x="0" y="6580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7362" tIns="233355" rIns="267362" bIns="23335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Automated Architecture Search</a:t>
              </a:r>
              <a:endParaRPr lang="en-US" sz="12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09824" y="2317650"/>
              <a:ext cx="1521364" cy="1316158"/>
            </a:xfrm>
            <a:custGeom>
              <a:avLst/>
              <a:gdLst>
                <a:gd name="connsiteX0" fmla="*/ 0 w 1521364"/>
                <a:gd name="connsiteY0" fmla="*/ 658079 h 1316158"/>
                <a:gd name="connsiteX1" fmla="*/ 376026 w 1521364"/>
                <a:gd name="connsiteY1" fmla="*/ 0 h 1316158"/>
                <a:gd name="connsiteX2" fmla="*/ 1145338 w 1521364"/>
                <a:gd name="connsiteY2" fmla="*/ 0 h 1316158"/>
                <a:gd name="connsiteX3" fmla="*/ 1521364 w 1521364"/>
                <a:gd name="connsiteY3" fmla="*/ 658079 h 1316158"/>
                <a:gd name="connsiteX4" fmla="*/ 1145338 w 1521364"/>
                <a:gd name="connsiteY4" fmla="*/ 1316158 h 1316158"/>
                <a:gd name="connsiteX5" fmla="*/ 376026 w 1521364"/>
                <a:gd name="connsiteY5" fmla="*/ 1316158 h 1316158"/>
                <a:gd name="connsiteX6" fmla="*/ 0 w 1521364"/>
                <a:gd name="connsiteY6" fmla="*/ 658079 h 131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364" h="1316158">
                  <a:moveTo>
                    <a:pt x="0" y="658079"/>
                  </a:moveTo>
                  <a:lnTo>
                    <a:pt x="376026" y="0"/>
                  </a:lnTo>
                  <a:lnTo>
                    <a:pt x="1145338" y="0"/>
                  </a:lnTo>
                  <a:lnTo>
                    <a:pt x="1521364" y="658079"/>
                  </a:lnTo>
                  <a:lnTo>
                    <a:pt x="1145338" y="1316158"/>
                  </a:lnTo>
                  <a:lnTo>
                    <a:pt x="376026" y="1316158"/>
                  </a:lnTo>
                  <a:lnTo>
                    <a:pt x="0" y="6580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58984"/>
                <a:satOff val="-12847"/>
                <a:lumOff val="7574"/>
                <a:alphaOff val="0"/>
              </a:schemeClr>
            </a:fillRef>
            <a:effectRef idx="0">
              <a:schemeClr val="accent1">
                <a:shade val="80000"/>
                <a:hueOff val="158984"/>
                <a:satOff val="-12847"/>
                <a:lumOff val="757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7362" tIns="233355" rIns="267362" bIns="23335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Distant Supervision</a:t>
              </a:r>
              <a:endParaRPr lang="en-US" sz="12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09824" y="3909084"/>
              <a:ext cx="1521364" cy="1316158"/>
            </a:xfrm>
            <a:custGeom>
              <a:avLst/>
              <a:gdLst>
                <a:gd name="connsiteX0" fmla="*/ 0 w 1521364"/>
                <a:gd name="connsiteY0" fmla="*/ 658079 h 1316158"/>
                <a:gd name="connsiteX1" fmla="*/ 376026 w 1521364"/>
                <a:gd name="connsiteY1" fmla="*/ 0 h 1316158"/>
                <a:gd name="connsiteX2" fmla="*/ 1145338 w 1521364"/>
                <a:gd name="connsiteY2" fmla="*/ 0 h 1316158"/>
                <a:gd name="connsiteX3" fmla="*/ 1521364 w 1521364"/>
                <a:gd name="connsiteY3" fmla="*/ 658079 h 1316158"/>
                <a:gd name="connsiteX4" fmla="*/ 1145338 w 1521364"/>
                <a:gd name="connsiteY4" fmla="*/ 1316158 h 1316158"/>
                <a:gd name="connsiteX5" fmla="*/ 376026 w 1521364"/>
                <a:gd name="connsiteY5" fmla="*/ 1316158 h 1316158"/>
                <a:gd name="connsiteX6" fmla="*/ 0 w 1521364"/>
                <a:gd name="connsiteY6" fmla="*/ 658079 h 131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364" h="1316158">
                  <a:moveTo>
                    <a:pt x="0" y="658079"/>
                  </a:moveTo>
                  <a:lnTo>
                    <a:pt x="376026" y="0"/>
                  </a:lnTo>
                  <a:lnTo>
                    <a:pt x="1145338" y="0"/>
                  </a:lnTo>
                  <a:lnTo>
                    <a:pt x="1521364" y="658079"/>
                  </a:lnTo>
                  <a:lnTo>
                    <a:pt x="1145338" y="1316158"/>
                  </a:lnTo>
                  <a:lnTo>
                    <a:pt x="376026" y="1316158"/>
                  </a:lnTo>
                  <a:lnTo>
                    <a:pt x="0" y="6580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17968"/>
                <a:satOff val="-25694"/>
                <a:lumOff val="15148"/>
                <a:alphaOff val="0"/>
              </a:schemeClr>
            </a:fillRef>
            <a:effectRef idx="0">
              <a:schemeClr val="accent1">
                <a:shade val="80000"/>
                <a:hueOff val="317968"/>
                <a:satOff val="-25694"/>
                <a:lumOff val="1514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7362" tIns="233355" rIns="267362" bIns="23335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Visualization / Attentional Mechanisms</a:t>
              </a:r>
              <a:endParaRPr lang="en-US" sz="12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814556" y="4719516"/>
              <a:ext cx="1521364" cy="1316158"/>
            </a:xfrm>
            <a:custGeom>
              <a:avLst/>
              <a:gdLst>
                <a:gd name="connsiteX0" fmla="*/ 0 w 1521364"/>
                <a:gd name="connsiteY0" fmla="*/ 658079 h 1316158"/>
                <a:gd name="connsiteX1" fmla="*/ 376026 w 1521364"/>
                <a:gd name="connsiteY1" fmla="*/ 0 h 1316158"/>
                <a:gd name="connsiteX2" fmla="*/ 1145338 w 1521364"/>
                <a:gd name="connsiteY2" fmla="*/ 0 h 1316158"/>
                <a:gd name="connsiteX3" fmla="*/ 1521364 w 1521364"/>
                <a:gd name="connsiteY3" fmla="*/ 658079 h 1316158"/>
                <a:gd name="connsiteX4" fmla="*/ 1145338 w 1521364"/>
                <a:gd name="connsiteY4" fmla="*/ 1316158 h 1316158"/>
                <a:gd name="connsiteX5" fmla="*/ 376026 w 1521364"/>
                <a:gd name="connsiteY5" fmla="*/ 1316158 h 1316158"/>
                <a:gd name="connsiteX6" fmla="*/ 0 w 1521364"/>
                <a:gd name="connsiteY6" fmla="*/ 658079 h 131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364" h="1316158">
                  <a:moveTo>
                    <a:pt x="0" y="658079"/>
                  </a:moveTo>
                  <a:lnTo>
                    <a:pt x="376026" y="0"/>
                  </a:lnTo>
                  <a:lnTo>
                    <a:pt x="1145338" y="0"/>
                  </a:lnTo>
                  <a:lnTo>
                    <a:pt x="1521364" y="658079"/>
                  </a:lnTo>
                  <a:lnTo>
                    <a:pt x="1145338" y="1316158"/>
                  </a:lnTo>
                  <a:lnTo>
                    <a:pt x="376026" y="1316158"/>
                  </a:lnTo>
                  <a:lnTo>
                    <a:pt x="0" y="6580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476952"/>
                <a:satOff val="-38540"/>
                <a:lumOff val="22723"/>
                <a:alphaOff val="0"/>
              </a:schemeClr>
            </a:fillRef>
            <a:effectRef idx="0">
              <a:schemeClr val="accent1">
                <a:shade val="80000"/>
                <a:hueOff val="476952"/>
                <a:satOff val="-38540"/>
                <a:lumOff val="2272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7362" tIns="233355" rIns="267362" bIns="23335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Transfer Learning</a:t>
              </a:r>
              <a:endParaRPr lang="en-US" sz="12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412811" y="3909990"/>
              <a:ext cx="1521364" cy="1316158"/>
            </a:xfrm>
            <a:custGeom>
              <a:avLst/>
              <a:gdLst>
                <a:gd name="connsiteX0" fmla="*/ 0 w 1521364"/>
                <a:gd name="connsiteY0" fmla="*/ 658079 h 1316158"/>
                <a:gd name="connsiteX1" fmla="*/ 376026 w 1521364"/>
                <a:gd name="connsiteY1" fmla="*/ 0 h 1316158"/>
                <a:gd name="connsiteX2" fmla="*/ 1145338 w 1521364"/>
                <a:gd name="connsiteY2" fmla="*/ 0 h 1316158"/>
                <a:gd name="connsiteX3" fmla="*/ 1521364 w 1521364"/>
                <a:gd name="connsiteY3" fmla="*/ 658079 h 1316158"/>
                <a:gd name="connsiteX4" fmla="*/ 1145338 w 1521364"/>
                <a:gd name="connsiteY4" fmla="*/ 1316158 h 1316158"/>
                <a:gd name="connsiteX5" fmla="*/ 376026 w 1521364"/>
                <a:gd name="connsiteY5" fmla="*/ 1316158 h 1316158"/>
                <a:gd name="connsiteX6" fmla="*/ 0 w 1521364"/>
                <a:gd name="connsiteY6" fmla="*/ 658079 h 131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364" h="1316158">
                  <a:moveTo>
                    <a:pt x="0" y="658079"/>
                  </a:moveTo>
                  <a:lnTo>
                    <a:pt x="376026" y="0"/>
                  </a:lnTo>
                  <a:lnTo>
                    <a:pt x="1145338" y="0"/>
                  </a:lnTo>
                  <a:lnTo>
                    <a:pt x="1521364" y="658079"/>
                  </a:lnTo>
                  <a:lnTo>
                    <a:pt x="1145338" y="1316158"/>
                  </a:lnTo>
                  <a:lnTo>
                    <a:pt x="376026" y="1316158"/>
                  </a:lnTo>
                  <a:lnTo>
                    <a:pt x="0" y="6580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635936"/>
                <a:satOff val="-51387"/>
                <a:lumOff val="30297"/>
                <a:alphaOff val="0"/>
              </a:schemeClr>
            </a:fillRef>
            <a:effectRef idx="0">
              <a:schemeClr val="accent1">
                <a:shade val="80000"/>
                <a:hueOff val="635936"/>
                <a:satOff val="-51387"/>
                <a:lumOff val="3029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7362" tIns="233355" rIns="267362" bIns="23335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Combinations of Multiple Corpora</a:t>
              </a:r>
              <a:endParaRPr lang="en-US" sz="12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412811" y="2315839"/>
              <a:ext cx="1521364" cy="1316158"/>
            </a:xfrm>
            <a:custGeom>
              <a:avLst/>
              <a:gdLst>
                <a:gd name="connsiteX0" fmla="*/ 0 w 1521364"/>
                <a:gd name="connsiteY0" fmla="*/ 658079 h 1316158"/>
                <a:gd name="connsiteX1" fmla="*/ 376026 w 1521364"/>
                <a:gd name="connsiteY1" fmla="*/ 0 h 1316158"/>
                <a:gd name="connsiteX2" fmla="*/ 1145338 w 1521364"/>
                <a:gd name="connsiteY2" fmla="*/ 0 h 1316158"/>
                <a:gd name="connsiteX3" fmla="*/ 1521364 w 1521364"/>
                <a:gd name="connsiteY3" fmla="*/ 658079 h 1316158"/>
                <a:gd name="connsiteX4" fmla="*/ 1145338 w 1521364"/>
                <a:gd name="connsiteY4" fmla="*/ 1316158 h 1316158"/>
                <a:gd name="connsiteX5" fmla="*/ 376026 w 1521364"/>
                <a:gd name="connsiteY5" fmla="*/ 1316158 h 1316158"/>
                <a:gd name="connsiteX6" fmla="*/ 0 w 1521364"/>
                <a:gd name="connsiteY6" fmla="*/ 658079 h 131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364" h="1316158">
                  <a:moveTo>
                    <a:pt x="0" y="658079"/>
                  </a:moveTo>
                  <a:lnTo>
                    <a:pt x="376026" y="0"/>
                  </a:lnTo>
                  <a:lnTo>
                    <a:pt x="1145338" y="0"/>
                  </a:lnTo>
                  <a:lnTo>
                    <a:pt x="1521364" y="658079"/>
                  </a:lnTo>
                  <a:lnTo>
                    <a:pt x="1145338" y="1316158"/>
                  </a:lnTo>
                  <a:lnTo>
                    <a:pt x="376026" y="1316158"/>
                  </a:lnTo>
                  <a:lnTo>
                    <a:pt x="0" y="6580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794920"/>
                <a:satOff val="-64234"/>
                <a:lumOff val="37871"/>
                <a:alphaOff val="0"/>
              </a:schemeClr>
            </a:fillRef>
            <a:effectRef idx="0">
              <a:schemeClr val="accent1">
                <a:shade val="80000"/>
                <a:hueOff val="794920"/>
                <a:satOff val="-64234"/>
                <a:lumOff val="378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7362" tIns="233355" rIns="267362" bIns="23335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Multi-language Support</a:t>
              </a:r>
              <a:endParaRPr lang="en-US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003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 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Presenter:</a:t>
            </a:r>
            <a:r>
              <a:rPr lang="en-US" dirty="0"/>
              <a:t> Diego Saldana Miranda</a:t>
            </a:r>
          </a:p>
          <a:p>
            <a:r>
              <a:rPr lang="en-US" b="1" dirty="0"/>
              <a:t>Affiliation:</a:t>
            </a:r>
            <a:r>
              <a:rPr lang="en-US" dirty="0"/>
              <a:t> Applied Technology Innovation, Novartis.</a:t>
            </a:r>
          </a:p>
          <a:p>
            <a:r>
              <a:rPr lang="en-US" b="1" dirty="0"/>
              <a:t>Topics of Interest: </a:t>
            </a:r>
            <a:r>
              <a:rPr lang="en-US" dirty="0"/>
              <a:t>Application of Machine Learning to Randomized Control Trial (RCTs) data and Real World Data (RWD) as well as biomedical Natural Language Processing (NLP).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11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26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[1] </a:t>
            </a:r>
            <a:r>
              <a:rPr lang="en-US" sz="1400" dirty="0"/>
              <a:t>Gurulingappa </a:t>
            </a:r>
            <a:r>
              <a:rPr lang="en-US" sz="1400" i="1" dirty="0"/>
              <a:t>et al.</a:t>
            </a:r>
            <a:r>
              <a:rPr lang="en-US" sz="1400" dirty="0"/>
              <a:t> Journal of Biomedical Informatics 45(5): 885–892, 2012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 smtClean="0"/>
              <a:t>[2] Xu </a:t>
            </a:r>
            <a:r>
              <a:rPr lang="en-US" sz="1400" i="1" dirty="0"/>
              <a:t>et al.</a:t>
            </a:r>
            <a:r>
              <a:rPr lang="en-US" sz="1400" dirty="0"/>
              <a:t> Journal of the American Medical Informatics Association 21(1):90–96., 2012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 smtClean="0"/>
              <a:t>[3] </a:t>
            </a:r>
            <a:r>
              <a:rPr lang="en-US" sz="1400" dirty="0"/>
              <a:t>Xu </a:t>
            </a:r>
            <a:r>
              <a:rPr lang="en-US" sz="1400" i="1" dirty="0"/>
              <a:t>et al.</a:t>
            </a:r>
            <a:r>
              <a:rPr lang="en-US" sz="1400" dirty="0"/>
              <a:t> Journal of Biomedical Informatics 53:128–135. 2014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 smtClean="0"/>
              <a:t>[4] </a:t>
            </a:r>
            <a:r>
              <a:rPr lang="en-US" sz="1400" dirty="0" err="1"/>
              <a:t>Sarker</a:t>
            </a:r>
            <a:r>
              <a:rPr lang="en-US" sz="1400" dirty="0"/>
              <a:t> </a:t>
            </a:r>
            <a:r>
              <a:rPr lang="en-US" sz="1400" i="1" dirty="0"/>
              <a:t>et al.</a:t>
            </a:r>
            <a:r>
              <a:rPr lang="en-US" sz="1400" dirty="0"/>
              <a:t> Journal of Biomedical Informatics 53:196–207. 2014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 smtClean="0"/>
              <a:t>[5] </a:t>
            </a:r>
            <a:r>
              <a:rPr lang="en-US" sz="1400" dirty="0"/>
              <a:t>Huynh </a:t>
            </a:r>
            <a:r>
              <a:rPr lang="en-US" sz="1400" i="1" dirty="0"/>
              <a:t>et al.</a:t>
            </a:r>
            <a:r>
              <a:rPr lang="en-US" sz="1400" dirty="0"/>
              <a:t> Proceedings of COLING 2016.</a:t>
            </a:r>
          </a:p>
          <a:p>
            <a:pPr marL="0" indent="0">
              <a:buNone/>
            </a:pPr>
            <a:r>
              <a:rPr lang="en-US" sz="1400" dirty="0" smtClean="0"/>
              <a:t>[6] </a:t>
            </a:r>
            <a:r>
              <a:rPr lang="en-US" sz="1400" dirty="0"/>
              <a:t>Li </a:t>
            </a:r>
            <a:r>
              <a:rPr lang="en-US" sz="1400" i="1" dirty="0"/>
              <a:t>et al.</a:t>
            </a:r>
            <a:r>
              <a:rPr lang="en-US" sz="1400" dirty="0"/>
              <a:t> BMC Bioinformatics 18(1). 2017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 smtClean="0"/>
              <a:t>[7] Gupta </a:t>
            </a:r>
            <a:r>
              <a:rPr lang="en-US" sz="1400" i="1" dirty="0" smtClean="0"/>
              <a:t>et </a:t>
            </a:r>
            <a:r>
              <a:rPr lang="en-US" sz="1400" i="1" dirty="0"/>
              <a:t>al. </a:t>
            </a:r>
            <a:r>
              <a:rPr lang="en-US" sz="1400" dirty="0"/>
              <a:t>arXiv:1709.01687 [cs.IR</a:t>
            </a:r>
            <a:r>
              <a:rPr lang="en-US" sz="1400" dirty="0" smtClean="0"/>
              <a:t>].</a:t>
            </a:r>
          </a:p>
          <a:p>
            <a:pPr marL="0" indent="0">
              <a:buNone/>
            </a:pPr>
            <a:r>
              <a:rPr lang="en-US" sz="1400" dirty="0" smtClean="0"/>
              <a:t>[8] </a:t>
            </a:r>
            <a:r>
              <a:rPr lang="en-US" sz="1400" dirty="0" err="1" smtClean="0"/>
              <a:t>Tafti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/>
              <a:t> JMIR Medical Informatics 5(4):e51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 smtClean="0"/>
              <a:t>[9] Ramamoorthy </a:t>
            </a:r>
            <a:r>
              <a:rPr lang="en-US" sz="1400" i="1" dirty="0" smtClean="0"/>
              <a:t>et al.</a:t>
            </a:r>
            <a:r>
              <a:rPr lang="en-US" sz="1400" dirty="0"/>
              <a:t> arXiv:1801.00625v1 [cs.CL</a:t>
            </a:r>
            <a:r>
              <a:rPr lang="en-US" sz="1400" dirty="0" smtClean="0"/>
              <a:t>], 2018.</a:t>
            </a:r>
          </a:p>
          <a:p>
            <a:pPr marL="0" indent="0">
              <a:buNone/>
            </a:pPr>
            <a:r>
              <a:rPr lang="en-US" sz="1400" dirty="0" smtClean="0"/>
              <a:t>[10</a:t>
            </a:r>
            <a:r>
              <a:rPr lang="en-US" sz="1400" dirty="0"/>
              <a:t>] </a:t>
            </a:r>
            <a:r>
              <a:rPr lang="en-US" sz="1400" dirty="0" err="1"/>
              <a:t>Cañada</a:t>
            </a:r>
            <a:r>
              <a:rPr lang="en-US" sz="1400" dirty="0"/>
              <a:t> </a:t>
            </a:r>
            <a:r>
              <a:rPr lang="en-US" sz="1400" i="1" dirty="0"/>
              <a:t>et </a:t>
            </a:r>
            <a:r>
              <a:rPr lang="en-US" sz="1400" i="1" dirty="0" smtClean="0"/>
              <a:t>al.</a:t>
            </a:r>
            <a:r>
              <a:rPr lang="en-US" sz="1400" dirty="0" smtClean="0"/>
              <a:t>, Nucleic </a:t>
            </a:r>
            <a:r>
              <a:rPr lang="en-US" sz="1400" dirty="0"/>
              <a:t>Acids Research, 2017, Vol. 45, Web Server </a:t>
            </a:r>
            <a:r>
              <a:rPr lang="en-US" sz="1400" dirty="0" smtClean="0"/>
              <a:t>issue.</a:t>
            </a:r>
          </a:p>
          <a:p>
            <a:pPr marL="0" indent="0">
              <a:buNone/>
            </a:pPr>
            <a:r>
              <a:rPr lang="en-US" sz="1400" dirty="0" smtClean="0"/>
              <a:t>[11] </a:t>
            </a:r>
            <a:r>
              <a:rPr lang="en-US" sz="1400" dirty="0" err="1" smtClean="0"/>
              <a:t>Pyysalo</a:t>
            </a:r>
            <a:r>
              <a:rPr lang="en-US" sz="1400" dirty="0"/>
              <a:t> </a:t>
            </a:r>
            <a:r>
              <a:rPr lang="en-US" sz="1400" i="1" dirty="0"/>
              <a:t>et al.</a:t>
            </a:r>
            <a:r>
              <a:rPr lang="en-US" sz="1400" dirty="0"/>
              <a:t>, In Proceedings of LBM 2013. pages 39–44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 smtClean="0"/>
              <a:t>[12] Hughes </a:t>
            </a:r>
            <a:r>
              <a:rPr lang="en-US" sz="1400" i="1" dirty="0" smtClean="0"/>
              <a:t>et al.,</a:t>
            </a:r>
            <a:r>
              <a:rPr lang="en-US" sz="1400" dirty="0" smtClean="0"/>
              <a:t> </a:t>
            </a:r>
            <a:r>
              <a:rPr lang="en-US" sz="1400" dirty="0"/>
              <a:t>arXiv:1704.06841 [cs.CL</a:t>
            </a:r>
            <a:r>
              <a:rPr lang="en-US" sz="1400" dirty="0" smtClean="0"/>
              <a:t>], 2017.</a:t>
            </a:r>
          </a:p>
          <a:p>
            <a:pPr marL="0" indent="0">
              <a:buNone/>
            </a:pPr>
            <a:r>
              <a:rPr lang="en-US" sz="1400" dirty="0" smtClean="0"/>
              <a:t>[13] Kim, arXiv:11408.5882v2 [cs.CL], 2014.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1724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5715000" cy="228600"/>
          </a:xfr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228600" cy="228600"/>
          </a:xfrm>
        </p:spPr>
        <p:txBody>
          <a:bodyPr/>
          <a:lstStyle/>
          <a:p>
            <a:fld id="{47547CF9-5B10-D24F-A8D7-45A9778164F7}" type="slidenum">
              <a:rPr lang="uk-UA" smtClean="0"/>
              <a:pPr/>
              <a:t>21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35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br>
              <a:rPr lang="en-US" dirty="0" smtClean="0"/>
            </a:br>
            <a:r>
              <a:rPr lang="en-US" sz="2400" dirty="0" smtClean="0"/>
              <a:t>What is Pharmacovigilance?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85800" y="1508125"/>
          <a:ext cx="37941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664075" y="1782154"/>
            <a:ext cx="3794124" cy="3977903"/>
            <a:chOff x="4664075" y="1782154"/>
            <a:chExt cx="3794124" cy="3977903"/>
          </a:xfrm>
        </p:grpSpPr>
        <p:sp>
          <p:nvSpPr>
            <p:cNvPr id="6" name="Freeform 5"/>
            <p:cNvSpPr/>
            <p:nvPr/>
          </p:nvSpPr>
          <p:spPr>
            <a:xfrm>
              <a:off x="5745400" y="3065426"/>
              <a:ext cx="1631094" cy="1410962"/>
            </a:xfrm>
            <a:custGeom>
              <a:avLst/>
              <a:gdLst>
                <a:gd name="connsiteX0" fmla="*/ 0 w 1631094"/>
                <a:gd name="connsiteY0" fmla="*/ 705481 h 1410962"/>
                <a:gd name="connsiteX1" fmla="*/ 403112 w 1631094"/>
                <a:gd name="connsiteY1" fmla="*/ 0 h 1410962"/>
                <a:gd name="connsiteX2" fmla="*/ 1227982 w 1631094"/>
                <a:gd name="connsiteY2" fmla="*/ 0 h 1410962"/>
                <a:gd name="connsiteX3" fmla="*/ 1631094 w 1631094"/>
                <a:gd name="connsiteY3" fmla="*/ 705481 h 1410962"/>
                <a:gd name="connsiteX4" fmla="*/ 1227982 w 1631094"/>
                <a:gd name="connsiteY4" fmla="*/ 1410962 h 1410962"/>
                <a:gd name="connsiteX5" fmla="*/ 403112 w 1631094"/>
                <a:gd name="connsiteY5" fmla="*/ 1410962 h 1410962"/>
                <a:gd name="connsiteX6" fmla="*/ 0 w 1631094"/>
                <a:gd name="connsiteY6" fmla="*/ 705481 h 141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1094" h="1410962">
                  <a:moveTo>
                    <a:pt x="0" y="705481"/>
                  </a:moveTo>
                  <a:lnTo>
                    <a:pt x="403112" y="0"/>
                  </a:lnTo>
                  <a:lnTo>
                    <a:pt x="1227982" y="0"/>
                  </a:lnTo>
                  <a:lnTo>
                    <a:pt x="1631094" y="705481"/>
                  </a:lnTo>
                  <a:lnTo>
                    <a:pt x="1227982" y="1410962"/>
                  </a:lnTo>
                  <a:lnTo>
                    <a:pt x="403112" y="1410962"/>
                  </a:lnTo>
                  <a:lnTo>
                    <a:pt x="0" y="70548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535" tIns="249056" rIns="285535" bIns="24905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Who is involved? (incl. not limited to)</a:t>
              </a:r>
              <a:endParaRPr lang="en-US" sz="12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5895647" y="1782154"/>
              <a:ext cx="1336670" cy="1156376"/>
            </a:xfrm>
            <a:custGeom>
              <a:avLst/>
              <a:gdLst>
                <a:gd name="connsiteX0" fmla="*/ 0 w 1336670"/>
                <a:gd name="connsiteY0" fmla="*/ 578188 h 1156376"/>
                <a:gd name="connsiteX1" fmla="*/ 330377 w 1336670"/>
                <a:gd name="connsiteY1" fmla="*/ 0 h 1156376"/>
                <a:gd name="connsiteX2" fmla="*/ 1006293 w 1336670"/>
                <a:gd name="connsiteY2" fmla="*/ 0 h 1156376"/>
                <a:gd name="connsiteX3" fmla="*/ 1336670 w 1336670"/>
                <a:gd name="connsiteY3" fmla="*/ 578188 h 1156376"/>
                <a:gd name="connsiteX4" fmla="*/ 1006293 w 1336670"/>
                <a:gd name="connsiteY4" fmla="*/ 1156376 h 1156376"/>
                <a:gd name="connsiteX5" fmla="*/ 330377 w 1336670"/>
                <a:gd name="connsiteY5" fmla="*/ 1156376 h 1156376"/>
                <a:gd name="connsiteX6" fmla="*/ 0 w 1336670"/>
                <a:gd name="connsiteY6" fmla="*/ 578188 h 115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6670" h="1156376">
                  <a:moveTo>
                    <a:pt x="0" y="578188"/>
                  </a:moveTo>
                  <a:lnTo>
                    <a:pt x="330377" y="0"/>
                  </a:lnTo>
                  <a:lnTo>
                    <a:pt x="1006293" y="0"/>
                  </a:lnTo>
                  <a:lnTo>
                    <a:pt x="1336670" y="578188"/>
                  </a:lnTo>
                  <a:lnTo>
                    <a:pt x="1006293" y="1156376"/>
                  </a:lnTo>
                  <a:lnTo>
                    <a:pt x="330377" y="1156376"/>
                  </a:lnTo>
                  <a:lnTo>
                    <a:pt x="0" y="5781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5485" tIns="205606" rIns="235485" bIns="205606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/>
                <a:t>Healthcare Professionals</a:t>
              </a:r>
              <a:endParaRPr lang="en-US" sz="11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121529" y="2493403"/>
              <a:ext cx="1336670" cy="1156376"/>
            </a:xfrm>
            <a:custGeom>
              <a:avLst/>
              <a:gdLst>
                <a:gd name="connsiteX0" fmla="*/ 0 w 1336670"/>
                <a:gd name="connsiteY0" fmla="*/ 578188 h 1156376"/>
                <a:gd name="connsiteX1" fmla="*/ 330377 w 1336670"/>
                <a:gd name="connsiteY1" fmla="*/ 0 h 1156376"/>
                <a:gd name="connsiteX2" fmla="*/ 1006293 w 1336670"/>
                <a:gd name="connsiteY2" fmla="*/ 0 h 1156376"/>
                <a:gd name="connsiteX3" fmla="*/ 1336670 w 1336670"/>
                <a:gd name="connsiteY3" fmla="*/ 578188 h 1156376"/>
                <a:gd name="connsiteX4" fmla="*/ 1006293 w 1336670"/>
                <a:gd name="connsiteY4" fmla="*/ 1156376 h 1156376"/>
                <a:gd name="connsiteX5" fmla="*/ 330377 w 1336670"/>
                <a:gd name="connsiteY5" fmla="*/ 1156376 h 1156376"/>
                <a:gd name="connsiteX6" fmla="*/ 0 w 1336670"/>
                <a:gd name="connsiteY6" fmla="*/ 578188 h 115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6670" h="1156376">
                  <a:moveTo>
                    <a:pt x="0" y="578188"/>
                  </a:moveTo>
                  <a:lnTo>
                    <a:pt x="330377" y="0"/>
                  </a:lnTo>
                  <a:lnTo>
                    <a:pt x="1006293" y="0"/>
                  </a:lnTo>
                  <a:lnTo>
                    <a:pt x="1336670" y="578188"/>
                  </a:lnTo>
                  <a:lnTo>
                    <a:pt x="1006293" y="1156376"/>
                  </a:lnTo>
                  <a:lnTo>
                    <a:pt x="330377" y="1156376"/>
                  </a:lnTo>
                  <a:lnTo>
                    <a:pt x="0" y="5781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408156"/>
                <a:satOff val="-3314"/>
                <a:lumOff val="-3843"/>
                <a:alphaOff val="0"/>
              </a:schemeClr>
            </a:fillRef>
            <a:effectRef idx="0">
              <a:schemeClr val="accent3">
                <a:hueOff val="-408156"/>
                <a:satOff val="-3314"/>
                <a:lumOff val="-384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5485" tIns="205606" rIns="235485" bIns="205606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kern="1200" dirty="0" smtClean="0"/>
                <a:t>Manufacturers</a:t>
              </a:r>
              <a:endParaRPr lang="en-US" sz="105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121529" y="3891636"/>
              <a:ext cx="1336670" cy="1156376"/>
            </a:xfrm>
            <a:custGeom>
              <a:avLst/>
              <a:gdLst>
                <a:gd name="connsiteX0" fmla="*/ 0 w 1336670"/>
                <a:gd name="connsiteY0" fmla="*/ 578188 h 1156376"/>
                <a:gd name="connsiteX1" fmla="*/ 330377 w 1336670"/>
                <a:gd name="connsiteY1" fmla="*/ 0 h 1156376"/>
                <a:gd name="connsiteX2" fmla="*/ 1006293 w 1336670"/>
                <a:gd name="connsiteY2" fmla="*/ 0 h 1156376"/>
                <a:gd name="connsiteX3" fmla="*/ 1336670 w 1336670"/>
                <a:gd name="connsiteY3" fmla="*/ 578188 h 1156376"/>
                <a:gd name="connsiteX4" fmla="*/ 1006293 w 1336670"/>
                <a:gd name="connsiteY4" fmla="*/ 1156376 h 1156376"/>
                <a:gd name="connsiteX5" fmla="*/ 330377 w 1336670"/>
                <a:gd name="connsiteY5" fmla="*/ 1156376 h 1156376"/>
                <a:gd name="connsiteX6" fmla="*/ 0 w 1336670"/>
                <a:gd name="connsiteY6" fmla="*/ 578188 h 115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6670" h="1156376">
                  <a:moveTo>
                    <a:pt x="0" y="578188"/>
                  </a:moveTo>
                  <a:lnTo>
                    <a:pt x="330377" y="0"/>
                  </a:lnTo>
                  <a:lnTo>
                    <a:pt x="1006293" y="0"/>
                  </a:lnTo>
                  <a:lnTo>
                    <a:pt x="1336670" y="578188"/>
                  </a:lnTo>
                  <a:lnTo>
                    <a:pt x="1006293" y="1156376"/>
                  </a:lnTo>
                  <a:lnTo>
                    <a:pt x="330377" y="1156376"/>
                  </a:lnTo>
                  <a:lnTo>
                    <a:pt x="0" y="5781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816311"/>
                <a:satOff val="-6628"/>
                <a:lumOff val="-7686"/>
                <a:alphaOff val="0"/>
              </a:schemeClr>
            </a:fillRef>
            <a:effectRef idx="0">
              <a:schemeClr val="accent3">
                <a:hueOff val="-816311"/>
                <a:satOff val="-6628"/>
                <a:lumOff val="-7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755" tIns="206876" rIns="236755" bIns="20687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Regulatory Authorities</a:t>
              </a:r>
              <a:endParaRPr lang="en-US" sz="12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895647" y="4603681"/>
              <a:ext cx="1336670" cy="1156376"/>
            </a:xfrm>
            <a:custGeom>
              <a:avLst/>
              <a:gdLst>
                <a:gd name="connsiteX0" fmla="*/ 0 w 1336670"/>
                <a:gd name="connsiteY0" fmla="*/ 578188 h 1156376"/>
                <a:gd name="connsiteX1" fmla="*/ 330377 w 1336670"/>
                <a:gd name="connsiteY1" fmla="*/ 0 h 1156376"/>
                <a:gd name="connsiteX2" fmla="*/ 1006293 w 1336670"/>
                <a:gd name="connsiteY2" fmla="*/ 0 h 1156376"/>
                <a:gd name="connsiteX3" fmla="*/ 1336670 w 1336670"/>
                <a:gd name="connsiteY3" fmla="*/ 578188 h 1156376"/>
                <a:gd name="connsiteX4" fmla="*/ 1006293 w 1336670"/>
                <a:gd name="connsiteY4" fmla="*/ 1156376 h 1156376"/>
                <a:gd name="connsiteX5" fmla="*/ 330377 w 1336670"/>
                <a:gd name="connsiteY5" fmla="*/ 1156376 h 1156376"/>
                <a:gd name="connsiteX6" fmla="*/ 0 w 1336670"/>
                <a:gd name="connsiteY6" fmla="*/ 578188 h 115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6670" h="1156376">
                  <a:moveTo>
                    <a:pt x="0" y="578188"/>
                  </a:moveTo>
                  <a:lnTo>
                    <a:pt x="330377" y="0"/>
                  </a:lnTo>
                  <a:lnTo>
                    <a:pt x="1006293" y="0"/>
                  </a:lnTo>
                  <a:lnTo>
                    <a:pt x="1336670" y="578188"/>
                  </a:lnTo>
                  <a:lnTo>
                    <a:pt x="1006293" y="1156376"/>
                  </a:lnTo>
                  <a:lnTo>
                    <a:pt x="330377" y="1156376"/>
                  </a:lnTo>
                  <a:lnTo>
                    <a:pt x="0" y="5781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224467"/>
                <a:satOff val="-9942"/>
                <a:lumOff val="-11529"/>
                <a:alphaOff val="0"/>
              </a:schemeClr>
            </a:fillRef>
            <a:effectRef idx="0">
              <a:schemeClr val="accent3">
                <a:hueOff val="-1224467"/>
                <a:satOff val="-9942"/>
                <a:lumOff val="-1152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755" tIns="206876" rIns="236755" bIns="20687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Policy Makers, </a:t>
              </a:r>
              <a:r>
                <a:rPr lang="en-US" sz="1200" kern="1200" dirty="0" err="1" smtClean="0"/>
                <a:t>etc</a:t>
              </a:r>
              <a:endParaRPr lang="en-US" sz="12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664075" y="3892432"/>
              <a:ext cx="1336670" cy="1156376"/>
            </a:xfrm>
            <a:custGeom>
              <a:avLst/>
              <a:gdLst>
                <a:gd name="connsiteX0" fmla="*/ 0 w 1336670"/>
                <a:gd name="connsiteY0" fmla="*/ 578188 h 1156376"/>
                <a:gd name="connsiteX1" fmla="*/ 330377 w 1336670"/>
                <a:gd name="connsiteY1" fmla="*/ 0 h 1156376"/>
                <a:gd name="connsiteX2" fmla="*/ 1006293 w 1336670"/>
                <a:gd name="connsiteY2" fmla="*/ 0 h 1156376"/>
                <a:gd name="connsiteX3" fmla="*/ 1336670 w 1336670"/>
                <a:gd name="connsiteY3" fmla="*/ 578188 h 1156376"/>
                <a:gd name="connsiteX4" fmla="*/ 1006293 w 1336670"/>
                <a:gd name="connsiteY4" fmla="*/ 1156376 h 1156376"/>
                <a:gd name="connsiteX5" fmla="*/ 330377 w 1336670"/>
                <a:gd name="connsiteY5" fmla="*/ 1156376 h 1156376"/>
                <a:gd name="connsiteX6" fmla="*/ 0 w 1336670"/>
                <a:gd name="connsiteY6" fmla="*/ 578188 h 115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6670" h="1156376">
                  <a:moveTo>
                    <a:pt x="0" y="578188"/>
                  </a:moveTo>
                  <a:lnTo>
                    <a:pt x="330377" y="0"/>
                  </a:lnTo>
                  <a:lnTo>
                    <a:pt x="1006293" y="0"/>
                  </a:lnTo>
                  <a:lnTo>
                    <a:pt x="1336670" y="578188"/>
                  </a:lnTo>
                  <a:lnTo>
                    <a:pt x="1006293" y="1156376"/>
                  </a:lnTo>
                  <a:lnTo>
                    <a:pt x="330377" y="1156376"/>
                  </a:lnTo>
                  <a:lnTo>
                    <a:pt x="0" y="5781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632622"/>
                <a:satOff val="-13256"/>
                <a:lumOff val="-15372"/>
                <a:alphaOff val="0"/>
              </a:schemeClr>
            </a:fillRef>
            <a:effectRef idx="0">
              <a:schemeClr val="accent3">
                <a:hueOff val="-1632622"/>
                <a:satOff val="-13256"/>
                <a:lumOff val="-1537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755" tIns="206876" rIns="236755" bIns="20687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Public</a:t>
              </a:r>
              <a:endParaRPr lang="en-US" sz="12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664075" y="2491812"/>
              <a:ext cx="1336670" cy="1156376"/>
            </a:xfrm>
            <a:custGeom>
              <a:avLst/>
              <a:gdLst>
                <a:gd name="connsiteX0" fmla="*/ 0 w 1336670"/>
                <a:gd name="connsiteY0" fmla="*/ 578188 h 1156376"/>
                <a:gd name="connsiteX1" fmla="*/ 330377 w 1336670"/>
                <a:gd name="connsiteY1" fmla="*/ 0 h 1156376"/>
                <a:gd name="connsiteX2" fmla="*/ 1006293 w 1336670"/>
                <a:gd name="connsiteY2" fmla="*/ 0 h 1156376"/>
                <a:gd name="connsiteX3" fmla="*/ 1336670 w 1336670"/>
                <a:gd name="connsiteY3" fmla="*/ 578188 h 1156376"/>
                <a:gd name="connsiteX4" fmla="*/ 1006293 w 1336670"/>
                <a:gd name="connsiteY4" fmla="*/ 1156376 h 1156376"/>
                <a:gd name="connsiteX5" fmla="*/ 330377 w 1336670"/>
                <a:gd name="connsiteY5" fmla="*/ 1156376 h 1156376"/>
                <a:gd name="connsiteX6" fmla="*/ 0 w 1336670"/>
                <a:gd name="connsiteY6" fmla="*/ 578188 h 115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6670" h="1156376">
                  <a:moveTo>
                    <a:pt x="0" y="578188"/>
                  </a:moveTo>
                  <a:lnTo>
                    <a:pt x="330377" y="0"/>
                  </a:lnTo>
                  <a:lnTo>
                    <a:pt x="1006293" y="0"/>
                  </a:lnTo>
                  <a:lnTo>
                    <a:pt x="1336670" y="578188"/>
                  </a:lnTo>
                  <a:lnTo>
                    <a:pt x="1006293" y="1156376"/>
                  </a:lnTo>
                  <a:lnTo>
                    <a:pt x="330377" y="1156376"/>
                  </a:lnTo>
                  <a:lnTo>
                    <a:pt x="0" y="5781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040778"/>
                <a:satOff val="-16570"/>
                <a:lumOff val="-19215"/>
                <a:alphaOff val="0"/>
              </a:schemeClr>
            </a:fillRef>
            <a:effectRef idx="0">
              <a:schemeClr val="accent3">
                <a:hueOff val="-2040778"/>
                <a:satOff val="-16570"/>
                <a:lumOff val="-192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755" tIns="206876" rIns="236755" bIns="20687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Patients</a:t>
              </a:r>
              <a:endParaRPr lang="en-US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810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64075" y="1508125"/>
          <a:ext cx="37941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br>
              <a:rPr lang="en-US" dirty="0" smtClean="0"/>
            </a:br>
            <a:r>
              <a:rPr lang="en-US" sz="2400" dirty="0" smtClean="0"/>
              <a:t>Reporting &amp; Aggregation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85800" y="1828800"/>
            <a:ext cx="1295400" cy="5334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Patients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971800" y="1828800"/>
            <a:ext cx="1295400" cy="533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Healthcare Professionals</a:t>
            </a:r>
            <a:endParaRPr lang="en-U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1828800" y="2865120"/>
            <a:ext cx="1295400" cy="5334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Manufacturers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1828800" y="3886200"/>
            <a:ext cx="1295400" cy="5334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Regulatory Authority</a:t>
            </a:r>
            <a:endParaRPr lang="en-US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1828800" y="4960620"/>
            <a:ext cx="12954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Structured Database</a:t>
            </a:r>
            <a:endParaRPr lang="en-US" sz="1200" dirty="0"/>
          </a:p>
        </p:txBody>
      </p:sp>
      <p:cxnSp>
        <p:nvCxnSpPr>
          <p:cNvPr id="20" name="Straight Arrow Connector 19"/>
          <p:cNvCxnSpPr>
            <a:stCxn id="12" idx="2"/>
            <a:endCxn id="13" idx="0"/>
          </p:cNvCxnSpPr>
          <p:nvPr/>
        </p:nvCxnSpPr>
        <p:spPr>
          <a:xfrm>
            <a:off x="2476500" y="3398520"/>
            <a:ext cx="0" cy="487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0" idx="2"/>
            <a:endCxn id="12" idx="0"/>
          </p:cNvCxnSpPr>
          <p:nvPr/>
        </p:nvCxnSpPr>
        <p:spPr>
          <a:xfrm rot="16200000" flipH="1">
            <a:off x="1653540" y="2042160"/>
            <a:ext cx="502920" cy="11430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1" idx="2"/>
            <a:endCxn id="12" idx="0"/>
          </p:cNvCxnSpPr>
          <p:nvPr/>
        </p:nvCxnSpPr>
        <p:spPr>
          <a:xfrm rot="5400000">
            <a:off x="2796540" y="2042160"/>
            <a:ext cx="502920" cy="11430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0" idx="2"/>
            <a:endCxn id="13" idx="1"/>
          </p:cNvCxnSpPr>
          <p:nvPr/>
        </p:nvCxnSpPr>
        <p:spPr>
          <a:xfrm rot="16200000" flipH="1">
            <a:off x="685800" y="3009900"/>
            <a:ext cx="1790700" cy="49530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1" idx="2"/>
            <a:endCxn id="13" idx="3"/>
          </p:cNvCxnSpPr>
          <p:nvPr/>
        </p:nvCxnSpPr>
        <p:spPr>
          <a:xfrm rot="5400000">
            <a:off x="2476500" y="3009900"/>
            <a:ext cx="1790700" cy="49530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2"/>
            <a:endCxn id="14" idx="0"/>
          </p:cNvCxnSpPr>
          <p:nvPr/>
        </p:nvCxnSpPr>
        <p:spPr>
          <a:xfrm>
            <a:off x="2476500" y="4419600"/>
            <a:ext cx="0" cy="541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455718" y="3491832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accent2"/>
                </a:solidFill>
              </a:rPr>
              <a:t>Mandatory </a:t>
            </a:r>
          </a:p>
          <a:p>
            <a:r>
              <a:rPr lang="en-US" sz="700" dirty="0" smtClean="0">
                <a:solidFill>
                  <a:schemeClr val="accent2"/>
                </a:solidFill>
              </a:rPr>
              <a:t>Reporting</a:t>
            </a:r>
            <a:endParaRPr lang="en-US" sz="7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br>
              <a:rPr lang="en-US" dirty="0" smtClean="0"/>
            </a:br>
            <a:r>
              <a:rPr lang="en-US" sz="2400" dirty="0" smtClean="0"/>
              <a:t>Sources of Safety Signals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412811" y="1508125"/>
            <a:ext cx="4318377" cy="4527549"/>
            <a:chOff x="2412811" y="1508125"/>
            <a:chExt cx="4318377" cy="4527549"/>
          </a:xfrm>
        </p:grpSpPr>
        <p:sp>
          <p:nvSpPr>
            <p:cNvPr id="3" name="Freeform 2"/>
            <p:cNvSpPr/>
            <p:nvPr/>
          </p:nvSpPr>
          <p:spPr>
            <a:xfrm>
              <a:off x="3643548" y="2968712"/>
              <a:ext cx="1856470" cy="1605921"/>
            </a:xfrm>
            <a:custGeom>
              <a:avLst/>
              <a:gdLst>
                <a:gd name="connsiteX0" fmla="*/ 0 w 1856470"/>
                <a:gd name="connsiteY0" fmla="*/ 802961 h 1605921"/>
                <a:gd name="connsiteX1" fmla="*/ 458812 w 1856470"/>
                <a:gd name="connsiteY1" fmla="*/ 0 h 1605921"/>
                <a:gd name="connsiteX2" fmla="*/ 1397658 w 1856470"/>
                <a:gd name="connsiteY2" fmla="*/ 0 h 1605921"/>
                <a:gd name="connsiteX3" fmla="*/ 1856470 w 1856470"/>
                <a:gd name="connsiteY3" fmla="*/ 802961 h 1605921"/>
                <a:gd name="connsiteX4" fmla="*/ 1397658 w 1856470"/>
                <a:gd name="connsiteY4" fmla="*/ 1605921 h 1605921"/>
                <a:gd name="connsiteX5" fmla="*/ 458812 w 1856470"/>
                <a:gd name="connsiteY5" fmla="*/ 1605921 h 1605921"/>
                <a:gd name="connsiteX6" fmla="*/ 0 w 1856470"/>
                <a:gd name="connsiteY6" fmla="*/ 802961 h 160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6470" h="1605921">
                  <a:moveTo>
                    <a:pt x="0" y="802961"/>
                  </a:moveTo>
                  <a:lnTo>
                    <a:pt x="458812" y="0"/>
                  </a:lnTo>
                  <a:lnTo>
                    <a:pt x="1397658" y="0"/>
                  </a:lnTo>
                  <a:lnTo>
                    <a:pt x="1856470" y="802961"/>
                  </a:lnTo>
                  <a:lnTo>
                    <a:pt x="1397658" y="1605921"/>
                  </a:lnTo>
                  <a:lnTo>
                    <a:pt x="458812" y="1605921"/>
                  </a:lnTo>
                  <a:lnTo>
                    <a:pt x="0" y="8029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4153" tIns="282634" rIns="324153" bIns="282634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Safety Signal Sources</a:t>
              </a:r>
              <a:endParaRPr lang="en-US" sz="13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814556" y="1508125"/>
              <a:ext cx="1521364" cy="1316158"/>
            </a:xfrm>
            <a:custGeom>
              <a:avLst/>
              <a:gdLst>
                <a:gd name="connsiteX0" fmla="*/ 0 w 1521364"/>
                <a:gd name="connsiteY0" fmla="*/ 658079 h 1316158"/>
                <a:gd name="connsiteX1" fmla="*/ 376026 w 1521364"/>
                <a:gd name="connsiteY1" fmla="*/ 0 h 1316158"/>
                <a:gd name="connsiteX2" fmla="*/ 1145338 w 1521364"/>
                <a:gd name="connsiteY2" fmla="*/ 0 h 1316158"/>
                <a:gd name="connsiteX3" fmla="*/ 1521364 w 1521364"/>
                <a:gd name="connsiteY3" fmla="*/ 658079 h 1316158"/>
                <a:gd name="connsiteX4" fmla="*/ 1145338 w 1521364"/>
                <a:gd name="connsiteY4" fmla="*/ 1316158 h 1316158"/>
                <a:gd name="connsiteX5" fmla="*/ 376026 w 1521364"/>
                <a:gd name="connsiteY5" fmla="*/ 1316158 h 1316158"/>
                <a:gd name="connsiteX6" fmla="*/ 0 w 1521364"/>
                <a:gd name="connsiteY6" fmla="*/ 658079 h 131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364" h="1316158">
                  <a:moveTo>
                    <a:pt x="0" y="658079"/>
                  </a:moveTo>
                  <a:lnTo>
                    <a:pt x="376026" y="0"/>
                  </a:lnTo>
                  <a:lnTo>
                    <a:pt x="1145338" y="0"/>
                  </a:lnTo>
                  <a:lnTo>
                    <a:pt x="1521364" y="658079"/>
                  </a:lnTo>
                  <a:lnTo>
                    <a:pt x="1145338" y="1316158"/>
                  </a:lnTo>
                  <a:lnTo>
                    <a:pt x="376026" y="1316158"/>
                  </a:lnTo>
                  <a:lnTo>
                    <a:pt x="0" y="6580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8632" tIns="234625" rIns="268632" bIns="23462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Clinical Data</a:t>
              </a:r>
              <a:endParaRPr lang="en-US" sz="13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209824" y="2317650"/>
              <a:ext cx="1521364" cy="1316158"/>
            </a:xfrm>
            <a:custGeom>
              <a:avLst/>
              <a:gdLst>
                <a:gd name="connsiteX0" fmla="*/ 0 w 1521364"/>
                <a:gd name="connsiteY0" fmla="*/ 658079 h 1316158"/>
                <a:gd name="connsiteX1" fmla="*/ 376026 w 1521364"/>
                <a:gd name="connsiteY1" fmla="*/ 0 h 1316158"/>
                <a:gd name="connsiteX2" fmla="*/ 1145338 w 1521364"/>
                <a:gd name="connsiteY2" fmla="*/ 0 h 1316158"/>
                <a:gd name="connsiteX3" fmla="*/ 1521364 w 1521364"/>
                <a:gd name="connsiteY3" fmla="*/ 658079 h 1316158"/>
                <a:gd name="connsiteX4" fmla="*/ 1145338 w 1521364"/>
                <a:gd name="connsiteY4" fmla="*/ 1316158 h 1316158"/>
                <a:gd name="connsiteX5" fmla="*/ 376026 w 1521364"/>
                <a:gd name="connsiteY5" fmla="*/ 1316158 h 1316158"/>
                <a:gd name="connsiteX6" fmla="*/ 0 w 1521364"/>
                <a:gd name="connsiteY6" fmla="*/ 658079 h 131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364" h="1316158">
                  <a:moveTo>
                    <a:pt x="0" y="658079"/>
                  </a:moveTo>
                  <a:lnTo>
                    <a:pt x="376026" y="0"/>
                  </a:lnTo>
                  <a:lnTo>
                    <a:pt x="1145338" y="0"/>
                  </a:lnTo>
                  <a:lnTo>
                    <a:pt x="1521364" y="658079"/>
                  </a:lnTo>
                  <a:lnTo>
                    <a:pt x="1145338" y="1316158"/>
                  </a:lnTo>
                  <a:lnTo>
                    <a:pt x="376026" y="1316158"/>
                  </a:lnTo>
                  <a:lnTo>
                    <a:pt x="0" y="658079"/>
                  </a:lnTo>
                  <a:close/>
                </a:path>
              </a:pathLst>
            </a:custGeom>
            <a:ln w="57150"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8632" tIns="234625" rIns="268632" bIns="23462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 smtClean="0"/>
                <a:t>Biomedical Literature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/>
                <a:t>(Case Reports)</a:t>
              </a:r>
              <a:endParaRPr lang="en-US" sz="1000" b="1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209824" y="3909084"/>
              <a:ext cx="1521364" cy="1316158"/>
            </a:xfrm>
            <a:custGeom>
              <a:avLst/>
              <a:gdLst>
                <a:gd name="connsiteX0" fmla="*/ 0 w 1521364"/>
                <a:gd name="connsiteY0" fmla="*/ 658079 h 1316158"/>
                <a:gd name="connsiteX1" fmla="*/ 376026 w 1521364"/>
                <a:gd name="connsiteY1" fmla="*/ 0 h 1316158"/>
                <a:gd name="connsiteX2" fmla="*/ 1145338 w 1521364"/>
                <a:gd name="connsiteY2" fmla="*/ 0 h 1316158"/>
                <a:gd name="connsiteX3" fmla="*/ 1521364 w 1521364"/>
                <a:gd name="connsiteY3" fmla="*/ 658079 h 1316158"/>
                <a:gd name="connsiteX4" fmla="*/ 1145338 w 1521364"/>
                <a:gd name="connsiteY4" fmla="*/ 1316158 h 1316158"/>
                <a:gd name="connsiteX5" fmla="*/ 376026 w 1521364"/>
                <a:gd name="connsiteY5" fmla="*/ 1316158 h 1316158"/>
                <a:gd name="connsiteX6" fmla="*/ 0 w 1521364"/>
                <a:gd name="connsiteY6" fmla="*/ 658079 h 131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364" h="1316158">
                  <a:moveTo>
                    <a:pt x="0" y="658079"/>
                  </a:moveTo>
                  <a:lnTo>
                    <a:pt x="376026" y="0"/>
                  </a:lnTo>
                  <a:lnTo>
                    <a:pt x="1145338" y="0"/>
                  </a:lnTo>
                  <a:lnTo>
                    <a:pt x="1521364" y="658079"/>
                  </a:lnTo>
                  <a:lnTo>
                    <a:pt x="1145338" y="1316158"/>
                  </a:lnTo>
                  <a:lnTo>
                    <a:pt x="376026" y="1316158"/>
                  </a:lnTo>
                  <a:lnTo>
                    <a:pt x="0" y="6580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8632" tIns="234625" rIns="268632" bIns="23462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Social Media</a:t>
              </a:r>
              <a:endParaRPr lang="en-US" sz="13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814556" y="4719516"/>
              <a:ext cx="1521364" cy="1316158"/>
            </a:xfrm>
            <a:custGeom>
              <a:avLst/>
              <a:gdLst>
                <a:gd name="connsiteX0" fmla="*/ 0 w 1521364"/>
                <a:gd name="connsiteY0" fmla="*/ 658079 h 1316158"/>
                <a:gd name="connsiteX1" fmla="*/ 376026 w 1521364"/>
                <a:gd name="connsiteY1" fmla="*/ 0 h 1316158"/>
                <a:gd name="connsiteX2" fmla="*/ 1145338 w 1521364"/>
                <a:gd name="connsiteY2" fmla="*/ 0 h 1316158"/>
                <a:gd name="connsiteX3" fmla="*/ 1521364 w 1521364"/>
                <a:gd name="connsiteY3" fmla="*/ 658079 h 1316158"/>
                <a:gd name="connsiteX4" fmla="*/ 1145338 w 1521364"/>
                <a:gd name="connsiteY4" fmla="*/ 1316158 h 1316158"/>
                <a:gd name="connsiteX5" fmla="*/ 376026 w 1521364"/>
                <a:gd name="connsiteY5" fmla="*/ 1316158 h 1316158"/>
                <a:gd name="connsiteX6" fmla="*/ 0 w 1521364"/>
                <a:gd name="connsiteY6" fmla="*/ 658079 h 131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364" h="1316158">
                  <a:moveTo>
                    <a:pt x="0" y="658079"/>
                  </a:moveTo>
                  <a:lnTo>
                    <a:pt x="376026" y="0"/>
                  </a:lnTo>
                  <a:lnTo>
                    <a:pt x="1145338" y="0"/>
                  </a:lnTo>
                  <a:lnTo>
                    <a:pt x="1521364" y="658079"/>
                  </a:lnTo>
                  <a:lnTo>
                    <a:pt x="1145338" y="1316158"/>
                  </a:lnTo>
                  <a:lnTo>
                    <a:pt x="376026" y="1316158"/>
                  </a:lnTo>
                  <a:lnTo>
                    <a:pt x="0" y="6580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8632" tIns="234625" rIns="268632" bIns="23462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Other (telephone, fax, email, mail, ...)</a:t>
              </a:r>
              <a:endParaRPr lang="en-US" sz="13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412811" y="3909990"/>
              <a:ext cx="1521364" cy="1316158"/>
            </a:xfrm>
            <a:custGeom>
              <a:avLst/>
              <a:gdLst>
                <a:gd name="connsiteX0" fmla="*/ 0 w 1521364"/>
                <a:gd name="connsiteY0" fmla="*/ 658079 h 1316158"/>
                <a:gd name="connsiteX1" fmla="*/ 376026 w 1521364"/>
                <a:gd name="connsiteY1" fmla="*/ 0 h 1316158"/>
                <a:gd name="connsiteX2" fmla="*/ 1145338 w 1521364"/>
                <a:gd name="connsiteY2" fmla="*/ 0 h 1316158"/>
                <a:gd name="connsiteX3" fmla="*/ 1521364 w 1521364"/>
                <a:gd name="connsiteY3" fmla="*/ 658079 h 1316158"/>
                <a:gd name="connsiteX4" fmla="*/ 1145338 w 1521364"/>
                <a:gd name="connsiteY4" fmla="*/ 1316158 h 1316158"/>
                <a:gd name="connsiteX5" fmla="*/ 376026 w 1521364"/>
                <a:gd name="connsiteY5" fmla="*/ 1316158 h 1316158"/>
                <a:gd name="connsiteX6" fmla="*/ 0 w 1521364"/>
                <a:gd name="connsiteY6" fmla="*/ 658079 h 131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364" h="1316158">
                  <a:moveTo>
                    <a:pt x="0" y="658079"/>
                  </a:moveTo>
                  <a:lnTo>
                    <a:pt x="376026" y="0"/>
                  </a:lnTo>
                  <a:lnTo>
                    <a:pt x="1145338" y="0"/>
                  </a:lnTo>
                  <a:lnTo>
                    <a:pt x="1521364" y="658079"/>
                  </a:lnTo>
                  <a:lnTo>
                    <a:pt x="1145338" y="1316158"/>
                  </a:lnTo>
                  <a:lnTo>
                    <a:pt x="376026" y="1316158"/>
                  </a:lnTo>
                  <a:lnTo>
                    <a:pt x="0" y="6580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8632" tIns="234625" rIns="268632" bIns="23462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EMRs/EHRs</a:t>
              </a:r>
              <a:endParaRPr lang="en-US" sz="1300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412811" y="2315839"/>
              <a:ext cx="1521364" cy="1316158"/>
            </a:xfrm>
            <a:custGeom>
              <a:avLst/>
              <a:gdLst>
                <a:gd name="connsiteX0" fmla="*/ 0 w 1521364"/>
                <a:gd name="connsiteY0" fmla="*/ 658079 h 1316158"/>
                <a:gd name="connsiteX1" fmla="*/ 376026 w 1521364"/>
                <a:gd name="connsiteY1" fmla="*/ 0 h 1316158"/>
                <a:gd name="connsiteX2" fmla="*/ 1145338 w 1521364"/>
                <a:gd name="connsiteY2" fmla="*/ 0 h 1316158"/>
                <a:gd name="connsiteX3" fmla="*/ 1521364 w 1521364"/>
                <a:gd name="connsiteY3" fmla="*/ 658079 h 1316158"/>
                <a:gd name="connsiteX4" fmla="*/ 1145338 w 1521364"/>
                <a:gd name="connsiteY4" fmla="*/ 1316158 h 1316158"/>
                <a:gd name="connsiteX5" fmla="*/ 376026 w 1521364"/>
                <a:gd name="connsiteY5" fmla="*/ 1316158 h 1316158"/>
                <a:gd name="connsiteX6" fmla="*/ 0 w 1521364"/>
                <a:gd name="connsiteY6" fmla="*/ 658079 h 131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364" h="1316158">
                  <a:moveTo>
                    <a:pt x="0" y="658079"/>
                  </a:moveTo>
                  <a:lnTo>
                    <a:pt x="376026" y="0"/>
                  </a:lnTo>
                  <a:lnTo>
                    <a:pt x="1145338" y="0"/>
                  </a:lnTo>
                  <a:lnTo>
                    <a:pt x="1521364" y="658079"/>
                  </a:lnTo>
                  <a:lnTo>
                    <a:pt x="1145338" y="1316158"/>
                  </a:lnTo>
                  <a:lnTo>
                    <a:pt x="376026" y="1316158"/>
                  </a:lnTo>
                  <a:lnTo>
                    <a:pt x="0" y="658079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8632" tIns="234625" rIns="268632" bIns="23462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Omics’</a:t>
              </a:r>
              <a:endParaRPr lang="en-US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267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br>
              <a:rPr lang="en-US" dirty="0" smtClean="0"/>
            </a:br>
            <a:r>
              <a:rPr lang="en-US" sz="2400" dirty="0" smtClean="0"/>
              <a:t>Early Approaches for ADRs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014643"/>
              </p:ext>
            </p:extLst>
          </p:nvPr>
        </p:nvGraphicFramePr>
        <p:xfrm>
          <a:off x="457200" y="1416050"/>
          <a:ext cx="7772400" cy="452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534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Dataset</a:t>
            </a:r>
            <a:br>
              <a:rPr lang="en-US" sz="2800" dirty="0" smtClean="0"/>
            </a:br>
            <a:r>
              <a:rPr lang="en-US" sz="2400" dirty="0" smtClean="0"/>
              <a:t>The ADE Corpus (Gurulingappa </a:t>
            </a:r>
            <a:r>
              <a:rPr lang="en-US" sz="2400" i="1" dirty="0" smtClean="0"/>
              <a:t>et al. </a:t>
            </a:r>
            <a:r>
              <a:rPr lang="en-US" sz="2400" dirty="0" smtClean="0"/>
              <a:t>2012)</a:t>
            </a:r>
            <a:r>
              <a:rPr lang="en-US" sz="2400" baseline="30000" dirty="0" smtClean="0"/>
              <a:t>1</a:t>
            </a:r>
            <a:endParaRPr lang="en-US" sz="2800" baseline="30000" dirty="0"/>
          </a:p>
        </p:txBody>
      </p:sp>
      <p:sp>
        <p:nvSpPr>
          <p:cNvPr id="7" name="Rectangle 6"/>
          <p:cNvSpPr/>
          <p:nvPr/>
        </p:nvSpPr>
        <p:spPr>
          <a:xfrm>
            <a:off x="685800" y="1600200"/>
            <a:ext cx="27432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“adverse effects”[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] AND (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hasabstract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[text] AND Case Reports[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ptyp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]) AND “drug therapy”[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] AND English[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lang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] AND (Case Reports[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ptyp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] AND (“1”[PDAT]: “2010/10/07”[PDAT]))</a:t>
            </a:r>
          </a:p>
        </p:txBody>
      </p:sp>
      <p:sp>
        <p:nvSpPr>
          <p:cNvPr id="9" name="Flowchart: Magnetic Disk 8"/>
          <p:cNvSpPr/>
          <p:nvPr/>
        </p:nvSpPr>
        <p:spPr>
          <a:xfrm>
            <a:off x="685800" y="3276600"/>
            <a:ext cx="2743200" cy="2362200"/>
          </a:xfrm>
          <a:prstGeom prst="flowChartMagneticDisk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~30000 case reports</a:t>
            </a:r>
          </a:p>
        </p:txBody>
      </p:sp>
      <p:cxnSp>
        <p:nvCxnSpPr>
          <p:cNvPr id="11" name="Straight Arrow Connector 10"/>
          <p:cNvCxnSpPr>
            <a:stCxn id="7" idx="2"/>
            <a:endCxn id="9" idx="1"/>
          </p:cNvCxnSpPr>
          <p:nvPr/>
        </p:nvCxnSpPr>
        <p:spPr>
          <a:xfrm>
            <a:off x="2057400" y="28194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Magnetic Disk 13"/>
          <p:cNvSpPr/>
          <p:nvPr/>
        </p:nvSpPr>
        <p:spPr>
          <a:xfrm>
            <a:off x="3962400" y="3886200"/>
            <a:ext cx="1447800" cy="1143000"/>
          </a:xfrm>
          <a:prstGeom prst="flowChartMagneticDisk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smtClean="0"/>
              <a:t>2972 case </a:t>
            </a:r>
            <a:r>
              <a:rPr lang="en-US" sz="1100" dirty="0" smtClean="0"/>
              <a:t>reports</a:t>
            </a:r>
            <a:endParaRPr lang="en-US" sz="1100" dirty="0"/>
          </a:p>
        </p:txBody>
      </p:sp>
      <p:cxnSp>
        <p:nvCxnSpPr>
          <p:cNvPr id="16" name="Straight Arrow Connector 15"/>
          <p:cNvCxnSpPr>
            <a:stCxn id="9" idx="4"/>
            <a:endCxn id="14" idx="2"/>
          </p:cNvCxnSpPr>
          <p:nvPr/>
        </p:nvCxnSpPr>
        <p:spPr>
          <a:xfrm>
            <a:off x="3429000" y="44577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791200" y="3421380"/>
            <a:ext cx="1295400" cy="609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Annotator 1</a:t>
            </a:r>
            <a:endParaRPr lang="en-US" sz="1400" dirty="0"/>
          </a:p>
        </p:txBody>
      </p:sp>
      <p:sp>
        <p:nvSpPr>
          <p:cNvPr id="19" name="Rounded Rectangle 18"/>
          <p:cNvSpPr/>
          <p:nvPr/>
        </p:nvSpPr>
        <p:spPr>
          <a:xfrm>
            <a:off x="5791200" y="4152900"/>
            <a:ext cx="1295400" cy="6096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Annotator 2</a:t>
            </a:r>
            <a:endParaRPr lang="en-US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5791200" y="4884420"/>
            <a:ext cx="1295400" cy="6096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Annotator 3</a:t>
            </a:r>
            <a:endParaRPr lang="en-US" sz="1400" dirty="0"/>
          </a:p>
        </p:txBody>
      </p:sp>
      <p:cxnSp>
        <p:nvCxnSpPr>
          <p:cNvPr id="22" name="Straight Arrow Connector 21"/>
          <p:cNvCxnSpPr>
            <a:stCxn id="14" idx="4"/>
            <a:endCxn id="19" idx="1"/>
          </p:cNvCxnSpPr>
          <p:nvPr/>
        </p:nvCxnSpPr>
        <p:spPr>
          <a:xfrm>
            <a:off x="5410200" y="44577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4" idx="4"/>
            <a:endCxn id="18" idx="1"/>
          </p:cNvCxnSpPr>
          <p:nvPr/>
        </p:nvCxnSpPr>
        <p:spPr>
          <a:xfrm flipV="1">
            <a:off x="5410200" y="3726180"/>
            <a:ext cx="381000" cy="73152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4" idx="4"/>
            <a:endCxn id="20" idx="1"/>
          </p:cNvCxnSpPr>
          <p:nvPr/>
        </p:nvCxnSpPr>
        <p:spPr>
          <a:xfrm>
            <a:off x="5410200" y="4457700"/>
            <a:ext cx="381000" cy="73152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7391400" y="4152900"/>
            <a:ext cx="1295400" cy="609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Inter Annotator Agreement (IAA)</a:t>
            </a:r>
            <a:endParaRPr lang="en-US" sz="1100" dirty="0"/>
          </a:p>
        </p:txBody>
      </p:sp>
      <p:cxnSp>
        <p:nvCxnSpPr>
          <p:cNvPr id="30" name="Elbow Connector 29"/>
          <p:cNvCxnSpPr>
            <a:stCxn id="18" idx="3"/>
            <a:endCxn id="28" idx="1"/>
          </p:cNvCxnSpPr>
          <p:nvPr/>
        </p:nvCxnSpPr>
        <p:spPr>
          <a:xfrm>
            <a:off x="7086600" y="3726180"/>
            <a:ext cx="304800" cy="73152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0" idx="3"/>
            <a:endCxn id="28" idx="1"/>
          </p:cNvCxnSpPr>
          <p:nvPr/>
        </p:nvCxnSpPr>
        <p:spPr>
          <a:xfrm flipV="1">
            <a:off x="7086600" y="4457700"/>
            <a:ext cx="304800" cy="73152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9" idx="3"/>
            <a:endCxn id="28" idx="1"/>
          </p:cNvCxnSpPr>
          <p:nvPr/>
        </p:nvCxnSpPr>
        <p:spPr>
          <a:xfrm>
            <a:off x="7086600" y="44577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1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ADR Detection</a:t>
            </a:r>
            <a:br>
              <a:rPr lang="en-US" sz="2800" dirty="0" smtClean="0"/>
            </a:br>
            <a:r>
              <a:rPr lang="en-US" sz="2400" dirty="0" smtClean="0"/>
              <a:t>Sentence Classification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371600" y="1905001"/>
            <a:ext cx="3810000" cy="7010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Acute psychosis developed in an elderly patient with Parkinson disease and she was admitted and treated with quetiapine (Seroquel).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71600" y="2640676"/>
            <a:ext cx="3810000" cy="8382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One day later, high fever unexplained by infection appeared associated with restlessness, confusion, convulsion, leukocytosis, and extreme serum </a:t>
            </a:r>
            <a:r>
              <a:rPr lang="en-US" sz="1200" dirty="0" err="1"/>
              <a:t>creatine</a:t>
            </a:r>
            <a:r>
              <a:rPr lang="en-US" sz="1200" dirty="0"/>
              <a:t> kinase levels.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71600" y="3513514"/>
            <a:ext cx="3810000" cy="4225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She died of neuroleptic malignant syndrome (NMS) despite intensive treatment.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371600" y="3970715"/>
            <a:ext cx="3810000" cy="6968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Quetiapine is an atypical neuroleptic agent, rarely associated with NMS in the absence of other contributing drugs.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371600" y="4702234"/>
            <a:ext cx="3810000" cy="6968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Our case strongly establishes quetiapine-induced NMS (Naranjo scale 6) and is also unique in the abrupt onset and severe refractory course.</a:t>
            </a:r>
          </a:p>
        </p:txBody>
      </p:sp>
      <p:sp>
        <p:nvSpPr>
          <p:cNvPr id="3" name="Rectangle 2"/>
          <p:cNvSpPr/>
          <p:nvPr/>
        </p:nvSpPr>
        <p:spPr>
          <a:xfrm>
            <a:off x="6781800" y="1905001"/>
            <a:ext cx="990600" cy="7010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Non-ADR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6781800" y="2640676"/>
            <a:ext cx="990600" cy="838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Non-ADR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6781800" y="3513513"/>
            <a:ext cx="990600" cy="422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Non-ADR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6781800" y="3970714"/>
            <a:ext cx="990600" cy="6968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ADR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6781800" y="4702233"/>
            <a:ext cx="990600" cy="6968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ADR</a:t>
            </a:r>
            <a:endParaRPr lang="en-US" sz="1400" dirty="0"/>
          </a:p>
        </p:txBody>
      </p:sp>
      <p:sp>
        <p:nvSpPr>
          <p:cNvPr id="6" name="Right Arrow 5"/>
          <p:cNvSpPr/>
          <p:nvPr/>
        </p:nvSpPr>
        <p:spPr>
          <a:xfrm>
            <a:off x="5334000" y="2065020"/>
            <a:ext cx="1295400" cy="381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334000" y="2900449"/>
            <a:ext cx="1295400" cy="381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5334000" y="3545378"/>
            <a:ext cx="1295400" cy="381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5334000" y="4130734"/>
            <a:ext cx="1295400" cy="381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5334000" y="4858097"/>
            <a:ext cx="1295400" cy="381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Dataset</a:t>
            </a:r>
            <a:br>
              <a:rPr lang="en-US" sz="2800" dirty="0" smtClean="0"/>
            </a:br>
            <a:r>
              <a:rPr lang="en-US" sz="2400" dirty="0" smtClean="0"/>
              <a:t>The ADE Corpus (Gurulingappa </a:t>
            </a:r>
            <a:r>
              <a:rPr lang="en-US" sz="2400" i="1" dirty="0" smtClean="0"/>
              <a:t>et al. </a:t>
            </a:r>
            <a:r>
              <a:rPr lang="en-US" sz="2400" dirty="0" smtClean="0"/>
              <a:t>2012)</a:t>
            </a:r>
            <a:r>
              <a:rPr lang="en-US" sz="2400" baseline="30000" dirty="0" smtClean="0"/>
              <a:t>1</a:t>
            </a:r>
            <a:endParaRPr lang="en-US" sz="2800" baseline="30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525361"/>
              </p:ext>
            </p:extLst>
          </p:nvPr>
        </p:nvGraphicFramePr>
        <p:xfrm>
          <a:off x="685799" y="1524000"/>
          <a:ext cx="7543801" cy="28346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990601"/>
                <a:gridCol w="3657600"/>
                <a:gridCol w="1447800"/>
                <a:gridCol w="1447800"/>
              </a:tblGrid>
              <a:tr h="1648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PubMed</a:t>
                      </a:r>
                      <a:r>
                        <a:rPr lang="en-US" baseline="0" dirty="0" smtClean="0"/>
                        <a:t>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Sentence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Drug</a:t>
                      </a:r>
                      <a:endParaRPr lang="en-US" dirty="0"/>
                    </a:p>
                  </a:txBody>
                  <a:tcPr/>
                </a:tc>
              </a:tr>
              <a:tr h="284599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10048291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Unaccountable severe hypercalcemia in a patient treated for hypoparathyroidism with </a:t>
                      </a:r>
                      <a:r>
                        <a:rPr lang="en-US" dirty="0" err="1" smtClean="0"/>
                        <a:t>dihydrotachysterol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hypercalcemia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dihydrotachysterol</a:t>
                      </a:r>
                      <a:endParaRPr lang="en-US" dirty="0"/>
                    </a:p>
                  </a:txBody>
                  <a:tcPr/>
                </a:tc>
              </a:tr>
              <a:tr h="3659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10082597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METHODS: We report two cases of </a:t>
                      </a:r>
                      <a:r>
                        <a:rPr lang="en-US" dirty="0" err="1" smtClean="0"/>
                        <a:t>pseudoporphyria</a:t>
                      </a:r>
                      <a:r>
                        <a:rPr lang="en-US" dirty="0" smtClean="0"/>
                        <a:t> caused by naproxen and </a:t>
                      </a:r>
                      <a:r>
                        <a:rPr lang="en-US" dirty="0" err="1" smtClean="0"/>
                        <a:t>oxaprozin</a:t>
                      </a:r>
                      <a:r>
                        <a:rPr lang="en-US" dirty="0" smtClean="0"/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pseudoporphyria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naproxen</a:t>
                      </a:r>
                      <a:endParaRPr lang="en-US" dirty="0"/>
                    </a:p>
                  </a:txBody>
                  <a:tcPr/>
                </a:tc>
              </a:tr>
              <a:tr h="3659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10082597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METHODS: We report two cases of </a:t>
                      </a:r>
                      <a:r>
                        <a:rPr lang="en-US" dirty="0" err="1" smtClean="0"/>
                        <a:t>pseudoporphyria</a:t>
                      </a:r>
                      <a:r>
                        <a:rPr lang="en-US" dirty="0" smtClean="0"/>
                        <a:t> caused by naproxen and </a:t>
                      </a:r>
                      <a:r>
                        <a:rPr lang="en-US" dirty="0" err="1" smtClean="0"/>
                        <a:t>oxaprozin</a:t>
                      </a:r>
                      <a:r>
                        <a:rPr lang="en-US" dirty="0" smtClean="0"/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pseudoporphyria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oxaprozyn</a:t>
                      </a:r>
                      <a:endParaRPr lang="en-US" dirty="0"/>
                    </a:p>
                  </a:txBody>
                  <a:tcPr/>
                </a:tc>
              </a:tr>
              <a:tr h="1648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>
            <a:off x="8229600" y="2819400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8229600" y="3657600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458200" y="28194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8088868" y="30538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</a:t>
            </a:r>
            <a:r>
              <a:rPr lang="en-US" dirty="0" smtClean="0">
                <a:solidFill>
                  <a:schemeClr val="accent1"/>
                </a:solidFill>
              </a:rPr>
              <a:t>uplicate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05928596"/>
              </p:ext>
            </p:extLst>
          </p:nvPr>
        </p:nvGraphicFramePr>
        <p:xfrm>
          <a:off x="1409699" y="32634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07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INDEZ" val="11"/>
  <p:tag name="DIVIDERPICTUREPATH" val=""/>
</p:tagLst>
</file>

<file path=ppt/theme/theme1.xml><?xml version="1.0" encoding="utf-8"?>
<a:theme xmlns:a="http://schemas.openxmlformats.org/drawingml/2006/main" name="Novartis Presentation Standard Blue Carbon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" id="{3F82403C-12A1-48DE-98CE-22D763759EA9}" vid="{29229F9C-5F03-4EAC-9AD9-5098AE5586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3129</TotalTime>
  <Words>1641</Words>
  <Application>Microsoft Office PowerPoint</Application>
  <PresentationFormat>On-screen Show (4:3)</PresentationFormat>
  <Paragraphs>306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Courier New</vt:lpstr>
      <vt:lpstr>Novartis Presentation Standard Blue Carbon</vt:lpstr>
      <vt:lpstr>Automated Detection of Adverse Drug Reactions in the Biomedical Literature Using Convolutional Neural Networks and Biomedical Word Embeddings</vt:lpstr>
      <vt:lpstr>Presenter Introduction</vt:lpstr>
      <vt:lpstr>Background What is Pharmacovigilance?</vt:lpstr>
      <vt:lpstr>Background Reporting &amp; Aggregation</vt:lpstr>
      <vt:lpstr>Background Sources of Safety Signals</vt:lpstr>
      <vt:lpstr>Related Work Early Approaches for ADRs</vt:lpstr>
      <vt:lpstr>Dataset The ADE Corpus (Gurulingappa et al. 2012)1</vt:lpstr>
      <vt:lpstr>ADR Detection Sentence Classification</vt:lpstr>
      <vt:lpstr>Dataset The ADE Corpus (Gurulingappa et al. 2012)1</vt:lpstr>
      <vt:lpstr>Related Work Word Vectors for Biomedical Applications (Pyysalo et al. 2013)11</vt:lpstr>
      <vt:lpstr>Related Work Architectures for Text Classification (Kim 201413, Hughes et al. 201712)</vt:lpstr>
      <vt:lpstr>Key Questions</vt:lpstr>
      <vt:lpstr>Methods Huynh’s CNN Architecture (Huynh 2016)</vt:lpstr>
      <vt:lpstr>Methods Huynh’s CNN Architecture (Huynh 2016)</vt:lpstr>
      <vt:lpstr>Results Impact of De-duplication</vt:lpstr>
      <vt:lpstr>Results Impact of Embeddings</vt:lpstr>
      <vt:lpstr>Results Huynh vs Hughes-like Architecture</vt:lpstr>
      <vt:lpstr>Conclusion</vt:lpstr>
      <vt:lpstr>Future Exploration</vt:lpstr>
      <vt:lpstr>References</vt:lpstr>
      <vt:lpstr>PowerPoint Presentation</vt:lpstr>
    </vt:vector>
  </TitlesOfParts>
  <Manager/>
  <Company>Novartis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Pharmacovigilance What is Pharmacovigilance?</dc:title>
  <dc:subject/>
  <dc:creator>Saldana Miranda, Diego</dc:creator>
  <cp:keywords/>
  <dc:description/>
  <cp:lastModifiedBy>Saldana Miranda, Diego</cp:lastModifiedBy>
  <cp:revision>277</cp:revision>
  <dcterms:created xsi:type="dcterms:W3CDTF">2018-06-08T05:39:34Z</dcterms:created>
  <dcterms:modified xsi:type="dcterms:W3CDTF">2018-06-12T08:12:10Z</dcterms:modified>
  <cp:category/>
</cp:coreProperties>
</file>